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59" r:id="rId4"/>
    <p:sldId id="260" r:id="rId5"/>
    <p:sldId id="262"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B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7B3B7-DC68-437A-826C-FBE7DEB682B9}" type="datetimeFigureOut">
              <a:rPr lang="en-GB" smtClean="0"/>
              <a:t>12/11/2020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94D0C-0523-4145-B282-08F0BA249848}" type="slidenum">
              <a:rPr lang="en-GB" smtClean="0"/>
              <a:t>‹#›</a:t>
            </a:fld>
            <a:endParaRPr lang="en-GB"/>
          </a:p>
        </p:txBody>
      </p:sp>
    </p:spTree>
    <p:extLst>
      <p:ext uri="{BB962C8B-B14F-4D97-AF65-F5344CB8AC3E}">
        <p14:creationId xmlns:p14="http://schemas.microsoft.com/office/powerpoint/2010/main" val="1338769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B8B16B"/>
                </a:solidFill>
                <a:latin typeface="Century Gothic" panose="020B0502020202020204" pitchFamily="34" charset="0"/>
              </a:rPr>
              <a:t>1)Launch the PDC – What does it mean to you?  What is your vision for your year group? How does it link to Jen’s launch?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B8B16B"/>
                </a:solidFill>
                <a:latin typeface="Century Gothic" panose="020B0502020202020204" pitchFamily="34" charset="0"/>
              </a:rPr>
              <a:t>2) Discuss your intent with your year team and talk them through why it is important to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B8B16B"/>
                </a:solidFill>
                <a:latin typeface="Century Gothic" panose="020B0502020202020204" pitchFamily="34" charset="0"/>
              </a:rPr>
              <a:t>3)Give time for your tutor team to read your intent, highlight the parts that resonate with them and reflect on what they are going to focus on to ensure that their tutees are ‘well-rounded’ individuals.  It would also be worthwhile to get your tutor teams to reflect on aspects of your intent that they may not have considered for a while.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8D0A1-C2A3-4681-B9E9-1B8ACBB4CE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28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solidFill>
                  <a:srgbClr val="4A66AC"/>
                </a:solidFill>
              </a:rPr>
              <a:pPr/>
              <a:t>11/12/2020</a:t>
            </a:fld>
            <a:endParaRPr lang="en-US" dirty="0">
              <a:solidFill>
                <a:srgbClr val="4A66AC"/>
              </a:solidFill>
            </a:endParaRPr>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solidFill>
                <a:srgbClr val="4A66AC"/>
              </a:solidFill>
            </a:endParaRPr>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solidFill>
                  <a:srgbClr val="4A66AC"/>
                </a:solidFill>
              </a:rPr>
              <a:pPr/>
              <a:t>‹#›</a:t>
            </a:fld>
            <a:endParaRPr lang="en-US" dirty="0">
              <a:solidFill>
                <a:srgbClr val="4A66AC"/>
              </a:solidFill>
            </a:endParaRPr>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3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4A66AC"/>
                </a:solidFill>
              </a:rPr>
              <a:pPr/>
              <a:t>11/12/2020</a:t>
            </a:fld>
            <a:endParaRPr lang="en-US" dirty="0">
              <a:solidFill>
                <a:srgbClr val="4A66AC"/>
              </a:solidFill>
            </a:endParaRPr>
          </a:p>
        </p:txBody>
      </p:sp>
      <p:sp>
        <p:nvSpPr>
          <p:cNvPr id="5" name="Footer Placeholder 4"/>
          <p:cNvSpPr>
            <a:spLocks noGrp="1"/>
          </p:cNvSpPr>
          <p:nvPr>
            <p:ph type="ftr" sz="quarter" idx="11"/>
          </p:nvPr>
        </p:nvSpPr>
        <p:spPr/>
        <p:txBody>
          <a:bodyPr/>
          <a:lstStyle/>
          <a:p>
            <a:endParaRPr lang="en-US" dirty="0">
              <a:solidFill>
                <a:srgbClr val="4A66AC"/>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388060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4A66AC"/>
                </a:solidFill>
              </a:rPr>
              <a:pPr/>
              <a:t>11/12/2020</a:t>
            </a:fld>
            <a:endParaRPr lang="en-US" dirty="0">
              <a:solidFill>
                <a:srgbClr val="4A66AC"/>
              </a:solidFill>
            </a:endParaRPr>
          </a:p>
        </p:txBody>
      </p:sp>
      <p:sp>
        <p:nvSpPr>
          <p:cNvPr id="5" name="Footer Placeholder 4"/>
          <p:cNvSpPr>
            <a:spLocks noGrp="1"/>
          </p:cNvSpPr>
          <p:nvPr>
            <p:ph type="ftr" sz="quarter" idx="11"/>
          </p:nvPr>
        </p:nvSpPr>
        <p:spPr/>
        <p:txBody>
          <a:bodyPr/>
          <a:lstStyle/>
          <a:p>
            <a:endParaRPr lang="en-US" dirty="0">
              <a:solidFill>
                <a:srgbClr val="4A66AC"/>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3712049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20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4A66AC"/>
                </a:solidFill>
              </a:rPr>
              <a:pPr/>
              <a:t>11/12/2020</a:t>
            </a:fld>
            <a:endParaRPr lang="en-US" dirty="0">
              <a:solidFill>
                <a:srgbClr val="4A66AC"/>
              </a:solidFill>
            </a:endParaRPr>
          </a:p>
        </p:txBody>
      </p:sp>
      <p:sp>
        <p:nvSpPr>
          <p:cNvPr id="5" name="Footer Placeholder 4"/>
          <p:cNvSpPr>
            <a:spLocks noGrp="1"/>
          </p:cNvSpPr>
          <p:nvPr>
            <p:ph type="ftr" sz="quarter" idx="11"/>
          </p:nvPr>
        </p:nvSpPr>
        <p:spPr/>
        <p:txBody>
          <a:bodyPr/>
          <a:lstStyle/>
          <a:p>
            <a:endParaRPr lang="en-US" dirty="0">
              <a:solidFill>
                <a:srgbClr val="4A66AC"/>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258566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solidFill>
                  <a:srgbClr val="4A66AC"/>
                </a:solidFill>
              </a:rPr>
              <a:pPr/>
              <a:t>11/12/2020</a:t>
            </a:fld>
            <a:endParaRPr lang="en-US" dirty="0">
              <a:solidFill>
                <a:srgbClr val="4A66AC"/>
              </a:solidFill>
            </a:endParaRPr>
          </a:p>
        </p:txBody>
      </p:sp>
      <p:sp>
        <p:nvSpPr>
          <p:cNvPr id="5" name="Footer Placeholder 4"/>
          <p:cNvSpPr>
            <a:spLocks noGrp="1"/>
          </p:cNvSpPr>
          <p:nvPr>
            <p:ph type="ftr" sz="quarter" idx="11"/>
          </p:nvPr>
        </p:nvSpPr>
        <p:spPr/>
        <p:txBody>
          <a:bodyPr/>
          <a:lstStyle/>
          <a:p>
            <a:endParaRPr lang="en-US" dirty="0">
              <a:solidFill>
                <a:srgbClr val="4A66AC"/>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A66AC"/>
                </a:solidFill>
              </a:rPr>
              <a:pPr/>
              <a:t>‹#›</a:t>
            </a:fld>
            <a:endParaRPr lang="en-US" dirty="0">
              <a:solidFill>
                <a:srgbClr val="4A66AC"/>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08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4A66AC"/>
                </a:solidFill>
              </a:rPr>
              <a:pPr/>
              <a:t>11/12/2020</a:t>
            </a:fld>
            <a:endParaRPr lang="en-US" dirty="0">
              <a:solidFill>
                <a:srgbClr val="4A66AC"/>
              </a:solidFill>
            </a:endParaRPr>
          </a:p>
        </p:txBody>
      </p:sp>
      <p:sp>
        <p:nvSpPr>
          <p:cNvPr id="6" name="Footer Placeholder 5"/>
          <p:cNvSpPr>
            <a:spLocks noGrp="1"/>
          </p:cNvSpPr>
          <p:nvPr>
            <p:ph type="ftr" sz="quarter" idx="11"/>
          </p:nvPr>
        </p:nvSpPr>
        <p:spPr/>
        <p:txBody>
          <a:bodyPr/>
          <a:lstStyle/>
          <a:p>
            <a:endParaRPr lang="en-US" dirty="0">
              <a:solidFill>
                <a:srgbClr val="4A66AC"/>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167508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srgbClr val="4A66AC"/>
                </a:solidFill>
              </a:rPr>
              <a:pPr/>
              <a:t>11/12/2020</a:t>
            </a:fld>
            <a:endParaRPr lang="en-US" dirty="0">
              <a:solidFill>
                <a:srgbClr val="4A66AC"/>
              </a:solidFill>
            </a:endParaRPr>
          </a:p>
        </p:txBody>
      </p:sp>
      <p:sp>
        <p:nvSpPr>
          <p:cNvPr id="8" name="Footer Placeholder 7"/>
          <p:cNvSpPr>
            <a:spLocks noGrp="1"/>
          </p:cNvSpPr>
          <p:nvPr>
            <p:ph type="ftr" sz="quarter" idx="11"/>
          </p:nvPr>
        </p:nvSpPr>
        <p:spPr/>
        <p:txBody>
          <a:bodyPr/>
          <a:lstStyle/>
          <a:p>
            <a:endParaRPr lang="en-US" dirty="0">
              <a:solidFill>
                <a:srgbClr val="4A66AC"/>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428062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srgbClr val="4A66AC"/>
                </a:solidFill>
              </a:rPr>
              <a:pPr/>
              <a:t>11/12/2020</a:t>
            </a:fld>
            <a:endParaRPr lang="en-US" dirty="0">
              <a:solidFill>
                <a:srgbClr val="4A66AC"/>
              </a:solidFill>
            </a:endParaRPr>
          </a:p>
        </p:txBody>
      </p:sp>
      <p:sp>
        <p:nvSpPr>
          <p:cNvPr id="4" name="Footer Placeholder 3"/>
          <p:cNvSpPr>
            <a:spLocks noGrp="1"/>
          </p:cNvSpPr>
          <p:nvPr>
            <p:ph type="ftr" sz="quarter" idx="11"/>
          </p:nvPr>
        </p:nvSpPr>
        <p:spPr/>
        <p:txBody>
          <a:bodyPr/>
          <a:lstStyle/>
          <a:p>
            <a:endParaRPr lang="en-US" dirty="0">
              <a:solidFill>
                <a:srgbClr val="4A66AC"/>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107528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srgbClr val="4A66AC"/>
                </a:solidFill>
              </a:rPr>
              <a:pPr/>
              <a:t>11/12/2020</a:t>
            </a:fld>
            <a:endParaRPr lang="en-US" dirty="0">
              <a:solidFill>
                <a:srgbClr val="4A66AC"/>
              </a:solidFill>
            </a:endParaRPr>
          </a:p>
        </p:txBody>
      </p:sp>
      <p:sp>
        <p:nvSpPr>
          <p:cNvPr id="3" name="Footer Placeholder 2"/>
          <p:cNvSpPr>
            <a:spLocks noGrp="1"/>
          </p:cNvSpPr>
          <p:nvPr>
            <p:ph type="ftr" sz="quarter" idx="11"/>
          </p:nvPr>
        </p:nvSpPr>
        <p:spPr/>
        <p:txBody>
          <a:bodyPr/>
          <a:lstStyle/>
          <a:p>
            <a:endParaRPr lang="en-US" dirty="0">
              <a:solidFill>
                <a:srgbClr val="4A66AC"/>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364916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4A66AC"/>
                </a:solidFill>
              </a:rPr>
              <a:pPr/>
              <a:t>11/12/2020</a:t>
            </a:fld>
            <a:endParaRPr lang="en-US" dirty="0">
              <a:solidFill>
                <a:srgbClr val="4A66AC"/>
              </a:solidFill>
            </a:endParaRPr>
          </a:p>
        </p:txBody>
      </p:sp>
      <p:sp>
        <p:nvSpPr>
          <p:cNvPr id="6" name="Footer Placeholder 5"/>
          <p:cNvSpPr>
            <a:spLocks noGrp="1"/>
          </p:cNvSpPr>
          <p:nvPr>
            <p:ph type="ftr" sz="quarter" idx="11"/>
          </p:nvPr>
        </p:nvSpPr>
        <p:spPr/>
        <p:txBody>
          <a:bodyPr/>
          <a:lstStyle/>
          <a:p>
            <a:endParaRPr lang="en-US" dirty="0">
              <a:solidFill>
                <a:srgbClr val="4A66AC"/>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360594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srgbClr val="4A66AC"/>
                </a:solidFill>
              </a:rPr>
              <a:pPr/>
              <a:t>11/12/2020</a:t>
            </a:fld>
            <a:endParaRPr lang="en-US" dirty="0">
              <a:solidFill>
                <a:srgbClr val="4A66AC"/>
              </a:solidFill>
            </a:endParaRPr>
          </a:p>
        </p:txBody>
      </p:sp>
      <p:sp>
        <p:nvSpPr>
          <p:cNvPr id="6" name="Footer Placeholder 5"/>
          <p:cNvSpPr>
            <a:spLocks noGrp="1"/>
          </p:cNvSpPr>
          <p:nvPr>
            <p:ph type="ftr" sz="quarter" idx="11"/>
          </p:nvPr>
        </p:nvSpPr>
        <p:spPr/>
        <p:txBody>
          <a:bodyPr/>
          <a:lstStyle/>
          <a:p>
            <a:endParaRPr lang="en-US" dirty="0">
              <a:solidFill>
                <a:srgbClr val="4A66AC"/>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4A66AC"/>
                </a:solidFill>
              </a:rPr>
              <a:pPr/>
              <a:t>‹#›</a:t>
            </a:fld>
            <a:endParaRPr lang="en-US" dirty="0">
              <a:solidFill>
                <a:srgbClr val="4A66AC"/>
              </a:solidFill>
            </a:endParaRPr>
          </a:p>
        </p:txBody>
      </p:sp>
    </p:spTree>
    <p:extLst>
      <p:ext uri="{BB962C8B-B14F-4D97-AF65-F5344CB8AC3E}">
        <p14:creationId xmlns:p14="http://schemas.microsoft.com/office/powerpoint/2010/main" val="163676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defTabSz="457200"/>
            <a:fld id="{96DFF08F-DC6B-4601-B491-B0F83F6DD2DA}" type="datetimeFigureOut">
              <a:rPr lang="en-US" dirty="0">
                <a:solidFill>
                  <a:srgbClr val="4A66AC"/>
                </a:solidFill>
              </a:rPr>
              <a:pPr defTabSz="457200"/>
              <a:t>11/12/2020</a:t>
            </a:fld>
            <a:endParaRPr lang="en-US" dirty="0">
              <a:solidFill>
                <a:srgbClr val="4A66AC"/>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defTabSz="457200"/>
            <a:endParaRPr lang="en-US" dirty="0">
              <a:solidFill>
                <a:srgbClr val="4A66AC"/>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defTabSz="457200"/>
            <a:fld id="{4FAB73BC-B049-4115-A692-8D63A059BFB8}" type="slidenum">
              <a:rPr lang="en-US" dirty="0">
                <a:solidFill>
                  <a:srgbClr val="4A66AC"/>
                </a:solidFill>
              </a:rPr>
              <a:pPr defTabSz="457200"/>
              <a:t>‹#›</a:t>
            </a:fld>
            <a:endParaRPr lang="en-US" dirty="0">
              <a:solidFill>
                <a:srgbClr val="4A66AC"/>
              </a:solidFill>
            </a:endParaRPr>
          </a:p>
        </p:txBody>
      </p:sp>
    </p:spTree>
    <p:extLst>
      <p:ext uri="{BB962C8B-B14F-4D97-AF65-F5344CB8AC3E}">
        <p14:creationId xmlns:p14="http://schemas.microsoft.com/office/powerpoint/2010/main" val="1589163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oothillcollege.co.uk/courses.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oothillcollege.co.uk/courses.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5" name="Content Placeholder 4"/>
          <p:cNvSpPr>
            <a:spLocks noGrp="1"/>
          </p:cNvSpPr>
          <p:nvPr>
            <p:ph idx="1"/>
          </p:nvPr>
        </p:nvSpPr>
        <p:spPr>
          <a:xfrm>
            <a:off x="1143000" y="3056709"/>
            <a:ext cx="9872871" cy="1358537"/>
          </a:xfrm>
          <a:ln w="57150">
            <a:solidFill>
              <a:schemeClr val="accent4">
                <a:lumMod val="50000"/>
              </a:schemeClr>
            </a:solidFill>
          </a:ln>
        </p:spPr>
        <p:txBody>
          <a:bodyPr>
            <a:noAutofit/>
          </a:bodyPr>
          <a:lstStyle/>
          <a:p>
            <a:pPr marL="45720" indent="0" algn="ctr">
              <a:buNone/>
            </a:pPr>
            <a:r>
              <a:rPr lang="en-GB" sz="3600" dirty="0" smtClean="0"/>
              <a:t>Supporting your application:</a:t>
            </a:r>
          </a:p>
          <a:p>
            <a:pPr marL="45720" indent="0" algn="ctr">
              <a:buNone/>
            </a:pPr>
            <a:r>
              <a:rPr lang="en-GB" sz="3600" dirty="0" smtClean="0"/>
              <a:t>Choosing your options</a:t>
            </a:r>
            <a:endParaRPr lang="en-GB" sz="3600" dirty="0"/>
          </a:p>
        </p:txBody>
      </p:sp>
      <p:pic>
        <p:nvPicPr>
          <p:cNvPr id="6" name="Picture 5"/>
          <p:cNvPicPr>
            <a:picLocks noChangeAspect="1"/>
          </p:cNvPicPr>
          <p:nvPr/>
        </p:nvPicPr>
        <p:blipFill>
          <a:blip r:embed="rId2"/>
          <a:stretch>
            <a:fillRect/>
          </a:stretch>
        </p:blipFill>
        <p:spPr>
          <a:xfrm>
            <a:off x="2576945" y="609601"/>
            <a:ext cx="6622473" cy="2124364"/>
          </a:xfrm>
          <a:prstGeom prst="rect">
            <a:avLst/>
          </a:prstGeom>
        </p:spPr>
      </p:pic>
      <p:pic>
        <p:nvPicPr>
          <p:cNvPr id="7" name="Picture 6"/>
          <p:cNvPicPr/>
          <p:nvPr/>
        </p:nvPicPr>
        <p:blipFill rotWithShape="1">
          <a:blip r:embed="rId3"/>
          <a:srcRect l="7756" t="11375" r="70973" b="10694"/>
          <a:stretch/>
        </p:blipFill>
        <p:spPr bwMode="auto">
          <a:xfrm>
            <a:off x="350982" y="4794250"/>
            <a:ext cx="1219200" cy="1739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2313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6758" y="4864703"/>
            <a:ext cx="1219306" cy="1743607"/>
          </a:xfrm>
          <a:prstGeom prst="rect">
            <a:avLst/>
          </a:prstGeom>
        </p:spPr>
      </p:pic>
      <p:sp>
        <p:nvSpPr>
          <p:cNvPr id="2" name="TextBox 1"/>
          <p:cNvSpPr txBox="1"/>
          <p:nvPr/>
        </p:nvSpPr>
        <p:spPr>
          <a:xfrm>
            <a:off x="722811" y="514124"/>
            <a:ext cx="10572206" cy="1569660"/>
          </a:xfrm>
          <a:prstGeom prst="rect">
            <a:avLst/>
          </a:prstGeom>
          <a:noFill/>
        </p:spPr>
        <p:txBody>
          <a:bodyPr wrap="square" rtlCol="0">
            <a:spAutoFit/>
          </a:bodyPr>
          <a:lstStyle/>
          <a:p>
            <a:pPr algn="ctr"/>
            <a:r>
              <a:rPr lang="en-GB" sz="2400" dirty="0" smtClean="0"/>
              <a:t>In pairs or small groups, put the following statements onto the continuum. Discuss/debate why you have chosen to put each statement where you have.</a:t>
            </a:r>
          </a:p>
          <a:p>
            <a:pPr algn="ctr"/>
            <a:endParaRPr lang="en-GB" sz="2400" dirty="0"/>
          </a:p>
          <a:p>
            <a:pPr algn="ctr"/>
            <a:r>
              <a:rPr lang="en-GB" sz="2400" dirty="0" smtClean="0"/>
              <a:t>Factors you may consider when choosing your sixth form college subject options:</a:t>
            </a:r>
            <a:endParaRPr lang="en-GB" sz="2400" dirty="0"/>
          </a:p>
        </p:txBody>
      </p:sp>
      <p:sp>
        <p:nvSpPr>
          <p:cNvPr id="4" name="Rectangle 3"/>
          <p:cNvSpPr/>
          <p:nvPr/>
        </p:nvSpPr>
        <p:spPr>
          <a:xfrm>
            <a:off x="1169972" y="2429692"/>
            <a:ext cx="1863634" cy="818605"/>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Enjoy the subject</a:t>
            </a:r>
            <a:endParaRPr lang="en-GB" dirty="0"/>
          </a:p>
        </p:txBody>
      </p:sp>
      <p:sp>
        <p:nvSpPr>
          <p:cNvPr id="5" name="Rectangle 4"/>
          <p:cNvSpPr/>
          <p:nvPr/>
        </p:nvSpPr>
        <p:spPr>
          <a:xfrm>
            <a:off x="3207777" y="3354281"/>
            <a:ext cx="1863634" cy="818605"/>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Want to try something new</a:t>
            </a:r>
            <a:endParaRPr lang="en-GB" dirty="0"/>
          </a:p>
        </p:txBody>
      </p:sp>
      <p:sp>
        <p:nvSpPr>
          <p:cNvPr id="6" name="Rectangle 5"/>
          <p:cNvSpPr/>
          <p:nvPr/>
        </p:nvSpPr>
        <p:spPr>
          <a:xfrm>
            <a:off x="3207777" y="2429692"/>
            <a:ext cx="1863634" cy="818605"/>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Friends are taking it</a:t>
            </a:r>
            <a:endParaRPr lang="en-GB" dirty="0"/>
          </a:p>
        </p:txBody>
      </p:sp>
      <p:sp>
        <p:nvSpPr>
          <p:cNvPr id="7" name="Rectangle 6"/>
          <p:cNvSpPr/>
          <p:nvPr/>
        </p:nvSpPr>
        <p:spPr>
          <a:xfrm>
            <a:off x="5245582" y="3354281"/>
            <a:ext cx="1863634" cy="818605"/>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Good at it at GCSE</a:t>
            </a:r>
            <a:endParaRPr lang="en-GB" dirty="0"/>
          </a:p>
        </p:txBody>
      </p:sp>
      <p:sp>
        <p:nvSpPr>
          <p:cNvPr id="8" name="Rectangle 7"/>
          <p:cNvSpPr/>
          <p:nvPr/>
        </p:nvSpPr>
        <p:spPr>
          <a:xfrm>
            <a:off x="5245582" y="2429692"/>
            <a:ext cx="1863634" cy="818605"/>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Need it for future job/university</a:t>
            </a:r>
            <a:endParaRPr lang="en-GB" dirty="0"/>
          </a:p>
        </p:txBody>
      </p:sp>
      <p:sp>
        <p:nvSpPr>
          <p:cNvPr id="9" name="Rectangle 8"/>
          <p:cNvSpPr/>
          <p:nvPr/>
        </p:nvSpPr>
        <p:spPr>
          <a:xfrm>
            <a:off x="7283387" y="3354281"/>
            <a:ext cx="1863634" cy="818605"/>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Like the teacher</a:t>
            </a:r>
            <a:endParaRPr lang="en-GB" dirty="0"/>
          </a:p>
        </p:txBody>
      </p:sp>
      <p:sp>
        <p:nvSpPr>
          <p:cNvPr id="10" name="Rectangle 9"/>
          <p:cNvSpPr/>
          <p:nvPr/>
        </p:nvSpPr>
        <p:spPr>
          <a:xfrm>
            <a:off x="7283387" y="2429692"/>
            <a:ext cx="1863634" cy="818605"/>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You want a variety of subjects</a:t>
            </a:r>
            <a:endParaRPr lang="en-GB" dirty="0"/>
          </a:p>
        </p:txBody>
      </p:sp>
      <p:sp>
        <p:nvSpPr>
          <p:cNvPr id="12" name="Rectangle 11"/>
          <p:cNvSpPr/>
          <p:nvPr/>
        </p:nvSpPr>
        <p:spPr>
          <a:xfrm>
            <a:off x="9321192" y="2429692"/>
            <a:ext cx="1863634" cy="818605"/>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Coursework vs no coursework</a:t>
            </a:r>
            <a:endParaRPr lang="en-GB" dirty="0"/>
          </a:p>
        </p:txBody>
      </p:sp>
      <p:sp>
        <p:nvSpPr>
          <p:cNvPr id="14" name="Left-Right Arrow 13"/>
          <p:cNvSpPr/>
          <p:nvPr/>
        </p:nvSpPr>
        <p:spPr>
          <a:xfrm>
            <a:off x="2029097" y="5373189"/>
            <a:ext cx="9265920" cy="783772"/>
          </a:xfrm>
          <a:prstGeom prst="lef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611086" y="4864703"/>
            <a:ext cx="2272937" cy="461665"/>
          </a:xfrm>
          <a:prstGeom prst="rect">
            <a:avLst/>
          </a:prstGeom>
          <a:noFill/>
        </p:spPr>
        <p:txBody>
          <a:bodyPr wrap="square" rtlCol="0">
            <a:spAutoFit/>
          </a:bodyPr>
          <a:lstStyle/>
          <a:p>
            <a:pPr algn="ctr"/>
            <a:r>
              <a:rPr lang="en-GB" sz="2400" dirty="0" smtClean="0"/>
              <a:t>Least important</a:t>
            </a:r>
            <a:endParaRPr lang="en-GB" sz="2400" dirty="0"/>
          </a:p>
        </p:txBody>
      </p:sp>
      <p:sp>
        <p:nvSpPr>
          <p:cNvPr id="16" name="TextBox 15"/>
          <p:cNvSpPr txBox="1"/>
          <p:nvPr/>
        </p:nvSpPr>
        <p:spPr>
          <a:xfrm>
            <a:off x="9618617" y="4864702"/>
            <a:ext cx="2272937" cy="461665"/>
          </a:xfrm>
          <a:prstGeom prst="rect">
            <a:avLst/>
          </a:prstGeom>
          <a:noFill/>
        </p:spPr>
        <p:txBody>
          <a:bodyPr wrap="square" rtlCol="0">
            <a:spAutoFit/>
          </a:bodyPr>
          <a:lstStyle/>
          <a:p>
            <a:pPr algn="ctr"/>
            <a:r>
              <a:rPr lang="en-GB" sz="2400" dirty="0" smtClean="0"/>
              <a:t>Most important</a:t>
            </a:r>
            <a:endParaRPr lang="en-GB" sz="2400" dirty="0"/>
          </a:p>
        </p:txBody>
      </p:sp>
    </p:spTree>
    <p:extLst>
      <p:ext uri="{BB962C8B-B14F-4D97-AF65-F5344CB8AC3E}">
        <p14:creationId xmlns:p14="http://schemas.microsoft.com/office/powerpoint/2010/main" val="737726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2811" y="452846"/>
            <a:ext cx="10493829" cy="769441"/>
          </a:xfrm>
          <a:prstGeom prst="rect">
            <a:avLst/>
          </a:prstGeom>
          <a:noFill/>
        </p:spPr>
        <p:txBody>
          <a:bodyPr wrap="square" rtlCol="0">
            <a:spAutoFit/>
          </a:bodyPr>
          <a:lstStyle/>
          <a:p>
            <a:pPr algn="ctr"/>
            <a:r>
              <a:rPr lang="en-GB" sz="4400" dirty="0" smtClean="0"/>
              <a:t>Advice from Year 12 students:</a:t>
            </a:r>
            <a:endParaRPr lang="en-GB" sz="4400" dirty="0"/>
          </a:p>
        </p:txBody>
      </p:sp>
      <p:sp>
        <p:nvSpPr>
          <p:cNvPr id="5" name="TextBox 4"/>
          <p:cNvSpPr txBox="1"/>
          <p:nvPr/>
        </p:nvSpPr>
        <p:spPr>
          <a:xfrm>
            <a:off x="470263" y="1632392"/>
            <a:ext cx="3474720" cy="1200329"/>
          </a:xfrm>
          <a:prstGeom prst="rect">
            <a:avLst/>
          </a:prstGeom>
          <a:noFill/>
        </p:spPr>
        <p:txBody>
          <a:bodyPr wrap="square" rtlCol="0">
            <a:spAutoFit/>
          </a:bodyPr>
          <a:lstStyle/>
          <a:p>
            <a:pPr algn="ctr"/>
            <a:r>
              <a:rPr lang="en-GB" sz="2400" i="1" dirty="0" smtClean="0"/>
              <a:t>Pick subjects that you will enjoy. You’re going to have to work on them a lot.</a:t>
            </a:r>
            <a:endParaRPr lang="en-GB" sz="2400" i="1" dirty="0"/>
          </a:p>
        </p:txBody>
      </p:sp>
      <p:sp>
        <p:nvSpPr>
          <p:cNvPr id="6" name="TextBox 5"/>
          <p:cNvSpPr txBox="1"/>
          <p:nvPr/>
        </p:nvSpPr>
        <p:spPr>
          <a:xfrm>
            <a:off x="8064137" y="1584959"/>
            <a:ext cx="3474720" cy="1569660"/>
          </a:xfrm>
          <a:prstGeom prst="rect">
            <a:avLst/>
          </a:prstGeom>
          <a:noFill/>
        </p:spPr>
        <p:txBody>
          <a:bodyPr wrap="square" rtlCol="0">
            <a:spAutoFit/>
          </a:bodyPr>
          <a:lstStyle/>
          <a:p>
            <a:pPr algn="ctr"/>
            <a:r>
              <a:rPr lang="en-GB" sz="2400" i="1" dirty="0" smtClean="0"/>
              <a:t>Don’t pick subjects because your friends are. You are going have to do well in it.</a:t>
            </a:r>
            <a:endParaRPr lang="en-GB" sz="2400" i="1" dirty="0"/>
          </a:p>
        </p:txBody>
      </p:sp>
      <p:sp>
        <p:nvSpPr>
          <p:cNvPr id="7" name="TextBox 6"/>
          <p:cNvSpPr txBox="1"/>
          <p:nvPr/>
        </p:nvSpPr>
        <p:spPr>
          <a:xfrm>
            <a:off x="1466064" y="4512825"/>
            <a:ext cx="3474720" cy="1938992"/>
          </a:xfrm>
          <a:prstGeom prst="rect">
            <a:avLst/>
          </a:prstGeom>
          <a:noFill/>
        </p:spPr>
        <p:txBody>
          <a:bodyPr wrap="square" rtlCol="0">
            <a:spAutoFit/>
          </a:bodyPr>
          <a:lstStyle/>
          <a:p>
            <a:pPr algn="ctr"/>
            <a:r>
              <a:rPr lang="en-GB" sz="2400" i="1" dirty="0" smtClean="0"/>
              <a:t>Read about the courses on the website. Speak to your teachers and older brothers/sisters/friends in Sixth Form.</a:t>
            </a:r>
            <a:endParaRPr lang="en-GB" sz="2400" i="1" dirty="0"/>
          </a:p>
        </p:txBody>
      </p:sp>
      <p:sp>
        <p:nvSpPr>
          <p:cNvPr id="8" name="TextBox 7"/>
          <p:cNvSpPr txBox="1"/>
          <p:nvPr/>
        </p:nvSpPr>
        <p:spPr>
          <a:xfrm>
            <a:off x="8177348" y="4303820"/>
            <a:ext cx="3474720" cy="1938992"/>
          </a:xfrm>
          <a:prstGeom prst="rect">
            <a:avLst/>
          </a:prstGeom>
          <a:noFill/>
        </p:spPr>
        <p:txBody>
          <a:bodyPr wrap="square" rtlCol="0">
            <a:spAutoFit/>
          </a:bodyPr>
          <a:lstStyle/>
          <a:p>
            <a:pPr algn="ctr"/>
            <a:r>
              <a:rPr lang="en-GB" sz="2400" i="1" dirty="0" smtClean="0"/>
              <a:t>Don’t be scared of trying something new. There is the option to change subjects at the start of Year 12 if you don’t like it.</a:t>
            </a:r>
            <a:endParaRPr lang="en-GB" sz="2400" i="1" dirty="0"/>
          </a:p>
        </p:txBody>
      </p:sp>
      <p:sp>
        <p:nvSpPr>
          <p:cNvPr id="9" name="TextBox 8"/>
          <p:cNvSpPr txBox="1"/>
          <p:nvPr/>
        </p:nvSpPr>
        <p:spPr>
          <a:xfrm>
            <a:off x="4506686" y="2573833"/>
            <a:ext cx="3474720" cy="1938992"/>
          </a:xfrm>
          <a:prstGeom prst="rect">
            <a:avLst/>
          </a:prstGeom>
          <a:noFill/>
        </p:spPr>
        <p:txBody>
          <a:bodyPr wrap="square" rtlCol="0">
            <a:spAutoFit/>
          </a:bodyPr>
          <a:lstStyle/>
          <a:p>
            <a:pPr algn="ctr"/>
            <a:r>
              <a:rPr lang="en-GB" sz="2400" i="1" dirty="0" smtClean="0"/>
              <a:t>A Levels are </a:t>
            </a:r>
            <a:r>
              <a:rPr lang="en-GB" sz="2400" b="1" i="1" dirty="0" smtClean="0"/>
              <a:t>hard</a:t>
            </a:r>
            <a:r>
              <a:rPr lang="en-GB" sz="2400" i="1" dirty="0" smtClean="0"/>
              <a:t>. Make sure you have strong knowledge at GCSE level as most subject build upon this knowledge.</a:t>
            </a:r>
            <a:endParaRPr lang="en-GB" sz="2400" i="1" dirty="0"/>
          </a:p>
        </p:txBody>
      </p:sp>
      <p:pic>
        <p:nvPicPr>
          <p:cNvPr id="10" name="Picture 9"/>
          <p:cNvPicPr>
            <a:picLocks noChangeAspect="1"/>
          </p:cNvPicPr>
          <p:nvPr/>
        </p:nvPicPr>
        <p:blipFill>
          <a:blip r:embed="rId2"/>
          <a:stretch>
            <a:fillRect/>
          </a:stretch>
        </p:blipFill>
        <p:spPr>
          <a:xfrm>
            <a:off x="246758" y="4864703"/>
            <a:ext cx="1219306" cy="1743607"/>
          </a:xfrm>
          <a:prstGeom prst="rect">
            <a:avLst/>
          </a:prstGeom>
        </p:spPr>
      </p:pic>
    </p:spTree>
    <p:extLst>
      <p:ext uri="{BB962C8B-B14F-4D97-AF65-F5344CB8AC3E}">
        <p14:creationId xmlns:p14="http://schemas.microsoft.com/office/powerpoint/2010/main" val="61367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5062" y="539931"/>
            <a:ext cx="10641875" cy="3970318"/>
          </a:xfrm>
          <a:prstGeom prst="rect">
            <a:avLst/>
          </a:prstGeom>
          <a:noFill/>
        </p:spPr>
        <p:txBody>
          <a:bodyPr wrap="square" rtlCol="0">
            <a:spAutoFit/>
          </a:bodyPr>
          <a:lstStyle/>
          <a:p>
            <a:pPr algn="ctr"/>
            <a:r>
              <a:rPr lang="en-GB" sz="3600" dirty="0" smtClean="0"/>
              <a:t>If you have time, visit the course guide on the college website.</a:t>
            </a:r>
          </a:p>
          <a:p>
            <a:pPr algn="ctr"/>
            <a:endParaRPr lang="en-GB" sz="3600" dirty="0"/>
          </a:p>
          <a:p>
            <a:pPr algn="ctr"/>
            <a:r>
              <a:rPr lang="en-GB" sz="3600" dirty="0" smtClean="0"/>
              <a:t>Here you will find information on all the courses we offer and videos from staff telling you about the course.</a:t>
            </a:r>
          </a:p>
          <a:p>
            <a:pPr algn="ctr"/>
            <a:endParaRPr lang="en-GB" sz="3600" dirty="0"/>
          </a:p>
          <a:p>
            <a:pPr algn="ctr"/>
            <a:r>
              <a:rPr lang="en-GB" sz="3600" dirty="0">
                <a:hlinkClick r:id="rId2"/>
              </a:rPr>
              <a:t>https://</a:t>
            </a:r>
            <a:r>
              <a:rPr lang="en-GB" sz="3600" dirty="0" smtClean="0">
                <a:hlinkClick r:id="rId2"/>
              </a:rPr>
              <a:t>toothillcollege.co.uk/courses.php</a:t>
            </a:r>
            <a:r>
              <a:rPr lang="en-GB" sz="3600" dirty="0" smtClean="0"/>
              <a:t> </a:t>
            </a:r>
          </a:p>
        </p:txBody>
      </p:sp>
      <p:pic>
        <p:nvPicPr>
          <p:cNvPr id="5" name="Picture 4"/>
          <p:cNvPicPr>
            <a:picLocks noChangeAspect="1"/>
          </p:cNvPicPr>
          <p:nvPr/>
        </p:nvPicPr>
        <p:blipFill>
          <a:blip r:embed="rId3"/>
          <a:stretch>
            <a:fillRect/>
          </a:stretch>
        </p:blipFill>
        <p:spPr>
          <a:xfrm>
            <a:off x="246758" y="4864703"/>
            <a:ext cx="1219306" cy="1743607"/>
          </a:xfrm>
          <a:prstGeom prst="rect">
            <a:avLst/>
          </a:prstGeom>
        </p:spPr>
      </p:pic>
      <p:sp>
        <p:nvSpPr>
          <p:cNvPr id="6" name="TextBox 5"/>
          <p:cNvSpPr txBox="1"/>
          <p:nvPr/>
        </p:nvSpPr>
        <p:spPr>
          <a:xfrm>
            <a:off x="2403565" y="5399314"/>
            <a:ext cx="7672252" cy="954107"/>
          </a:xfrm>
          <a:prstGeom prst="rect">
            <a:avLst/>
          </a:prstGeom>
          <a:noFill/>
        </p:spPr>
        <p:txBody>
          <a:bodyPr wrap="square" rtlCol="0">
            <a:spAutoFit/>
          </a:bodyPr>
          <a:lstStyle/>
          <a:p>
            <a:pPr algn="ctr"/>
            <a:r>
              <a:rPr lang="en-GB" sz="2800" dirty="0" smtClean="0"/>
              <a:t>The next slide has some FAQs regarding course choices that your tutees may have</a:t>
            </a:r>
            <a:endParaRPr lang="en-GB" sz="2800" dirty="0"/>
          </a:p>
        </p:txBody>
      </p:sp>
    </p:spTree>
    <p:extLst>
      <p:ext uri="{BB962C8B-B14F-4D97-AF65-F5344CB8AC3E}">
        <p14:creationId xmlns:p14="http://schemas.microsoft.com/office/powerpoint/2010/main" val="261352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96982" y="1660434"/>
            <a:ext cx="10717355" cy="4832532"/>
          </a:xfrm>
          <a:prstGeom prst="rect">
            <a:avLst/>
          </a:prstGeom>
        </p:spPr>
      </p:pic>
      <p:sp>
        <p:nvSpPr>
          <p:cNvPr id="5" name="TextBox 4"/>
          <p:cNvSpPr txBox="1"/>
          <p:nvPr/>
        </p:nvSpPr>
        <p:spPr>
          <a:xfrm>
            <a:off x="1689462" y="470263"/>
            <a:ext cx="9614263" cy="1077218"/>
          </a:xfrm>
          <a:prstGeom prst="rect">
            <a:avLst/>
          </a:prstGeom>
          <a:noFill/>
        </p:spPr>
        <p:txBody>
          <a:bodyPr wrap="square" rtlCol="0">
            <a:spAutoFit/>
          </a:bodyPr>
          <a:lstStyle/>
          <a:p>
            <a:pPr algn="ctr"/>
            <a:r>
              <a:rPr lang="en-GB" sz="3200" dirty="0" smtClean="0"/>
              <a:t>Information on all our courses and their entry requirements can be found here:</a:t>
            </a:r>
            <a:endParaRPr lang="en-GB" sz="3200" dirty="0"/>
          </a:p>
        </p:txBody>
      </p:sp>
      <p:sp>
        <p:nvSpPr>
          <p:cNvPr id="6" name="Right Arrow 5"/>
          <p:cNvSpPr/>
          <p:nvPr/>
        </p:nvSpPr>
        <p:spPr>
          <a:xfrm rot="8384012">
            <a:off x="3797789" y="3058810"/>
            <a:ext cx="4563291" cy="64443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2857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4" y="211634"/>
            <a:ext cx="11260183" cy="923330"/>
          </a:xfrm>
          <a:prstGeom prst="rect">
            <a:avLst/>
          </a:prstGeom>
          <a:noFill/>
        </p:spPr>
        <p:txBody>
          <a:bodyPr wrap="square" rtlCol="0">
            <a:spAutoFit/>
          </a:bodyPr>
          <a:lstStyle/>
          <a:p>
            <a:r>
              <a:rPr lang="en-GB" dirty="0" smtClean="0"/>
              <a:t>Q: How many subjects do I need to take?</a:t>
            </a:r>
          </a:p>
          <a:p>
            <a:r>
              <a:rPr lang="en-GB" i="1" dirty="0" smtClean="0"/>
              <a:t>A: All students must take the equivalent of 3 A Level courses. (Single BTEC awards count as one, Double BTEC awards count as two).</a:t>
            </a:r>
            <a:endParaRPr lang="en-GB" i="1" dirty="0"/>
          </a:p>
        </p:txBody>
      </p:sp>
      <p:sp>
        <p:nvSpPr>
          <p:cNvPr id="5" name="TextBox 4"/>
          <p:cNvSpPr txBox="1"/>
          <p:nvPr/>
        </p:nvSpPr>
        <p:spPr>
          <a:xfrm>
            <a:off x="261253" y="1127980"/>
            <a:ext cx="11260183" cy="1200329"/>
          </a:xfrm>
          <a:prstGeom prst="rect">
            <a:avLst/>
          </a:prstGeom>
          <a:noFill/>
        </p:spPr>
        <p:txBody>
          <a:bodyPr wrap="square" rtlCol="0">
            <a:spAutoFit/>
          </a:bodyPr>
          <a:lstStyle/>
          <a:p>
            <a:r>
              <a:rPr lang="en-GB" dirty="0" smtClean="0"/>
              <a:t>Q: Can I take more than 3 A Levels?</a:t>
            </a:r>
          </a:p>
          <a:p>
            <a:r>
              <a:rPr lang="en-GB" i="1" dirty="0" smtClean="0"/>
              <a:t>A: We consider students taking 4 A Levels on a case by case basis. Taking 4 is a lot of work, so we only usually allow this for students who achieve mostly grade 8/9 at GCSE. If you wish to take Further Maths A Level, we automatically allow this to be taken as a fourth A Level.</a:t>
            </a:r>
            <a:endParaRPr lang="en-GB" i="1" dirty="0"/>
          </a:p>
        </p:txBody>
      </p:sp>
      <p:sp>
        <p:nvSpPr>
          <p:cNvPr id="6" name="TextBox 5"/>
          <p:cNvSpPr txBox="1"/>
          <p:nvPr/>
        </p:nvSpPr>
        <p:spPr>
          <a:xfrm>
            <a:off x="261253" y="2335293"/>
            <a:ext cx="11260183" cy="1200329"/>
          </a:xfrm>
          <a:prstGeom prst="rect">
            <a:avLst/>
          </a:prstGeom>
          <a:noFill/>
        </p:spPr>
        <p:txBody>
          <a:bodyPr wrap="square" rtlCol="0">
            <a:spAutoFit/>
          </a:bodyPr>
          <a:lstStyle/>
          <a:p>
            <a:r>
              <a:rPr lang="en-GB" dirty="0" smtClean="0"/>
              <a:t>Q:Do universities accept vocational courses?</a:t>
            </a:r>
          </a:p>
          <a:p>
            <a:r>
              <a:rPr lang="en-GB" i="1" dirty="0" smtClean="0"/>
              <a:t>A: YES. All the courses we offer at Toot Hill are accepted by universities. When applying for universities, your grades are converted into points. BTEC courses are awarded grades of Distinction*, Distinction, Merit and Pass. These are equivalent to A Level grades of A*,A,C and E respectively.</a:t>
            </a:r>
            <a:endParaRPr lang="en-GB" i="1" dirty="0"/>
          </a:p>
        </p:txBody>
      </p:sp>
      <p:sp>
        <p:nvSpPr>
          <p:cNvPr id="7" name="TextBox 6"/>
          <p:cNvSpPr txBox="1"/>
          <p:nvPr/>
        </p:nvSpPr>
        <p:spPr>
          <a:xfrm>
            <a:off x="261252" y="4910181"/>
            <a:ext cx="11260183" cy="1754326"/>
          </a:xfrm>
          <a:prstGeom prst="rect">
            <a:avLst/>
          </a:prstGeom>
          <a:noFill/>
        </p:spPr>
        <p:txBody>
          <a:bodyPr wrap="square" rtlCol="0">
            <a:spAutoFit/>
          </a:bodyPr>
          <a:lstStyle/>
          <a:p>
            <a:r>
              <a:rPr lang="en-GB" dirty="0" smtClean="0"/>
              <a:t>Q: Can I change my choices?</a:t>
            </a:r>
          </a:p>
          <a:p>
            <a:r>
              <a:rPr lang="en-GB" i="1" dirty="0" smtClean="0"/>
              <a:t>A: Yes. We do recommend that you choose your choices on your application carefully as this decides the timetabling for the whole of Year 12. Students are able to change courses right up until October half term of Year 12 (but do need to catch up on missed work independently, no extra lessons are put on for you!). We cannot guarantee all changes made after the interview will be possible though, as the change will depend on it fitting the timetable, there being space on the course and that you have met the entry requirements for the course.</a:t>
            </a:r>
            <a:endParaRPr lang="en-GB" i="1" dirty="0"/>
          </a:p>
        </p:txBody>
      </p:sp>
      <p:sp>
        <p:nvSpPr>
          <p:cNvPr id="8" name="TextBox 7"/>
          <p:cNvSpPr txBox="1"/>
          <p:nvPr/>
        </p:nvSpPr>
        <p:spPr>
          <a:xfrm>
            <a:off x="261249" y="4108293"/>
            <a:ext cx="11260183" cy="923330"/>
          </a:xfrm>
          <a:prstGeom prst="rect">
            <a:avLst/>
          </a:prstGeom>
          <a:noFill/>
        </p:spPr>
        <p:txBody>
          <a:bodyPr wrap="square" rtlCol="0">
            <a:spAutoFit/>
          </a:bodyPr>
          <a:lstStyle/>
          <a:p>
            <a:r>
              <a:rPr lang="en-GB" dirty="0" smtClean="0"/>
              <a:t>Q: What grades do I need to take X?</a:t>
            </a:r>
          </a:p>
          <a:p>
            <a:r>
              <a:rPr lang="en-GB" i="1" dirty="0" smtClean="0"/>
              <a:t>A: All our entry requirements can be found on the course guide on the website. You need to click on each subject to view their </a:t>
            </a:r>
            <a:r>
              <a:rPr lang="en-GB" i="1" dirty="0"/>
              <a:t>entry requirements. </a:t>
            </a:r>
            <a:r>
              <a:rPr lang="en-GB" i="1" dirty="0">
                <a:hlinkClick r:id="rId2"/>
              </a:rPr>
              <a:t>https://</a:t>
            </a:r>
            <a:r>
              <a:rPr lang="en-GB" i="1" dirty="0" smtClean="0">
                <a:hlinkClick r:id="rId2"/>
              </a:rPr>
              <a:t>toothillcollege.co.uk/courses.php</a:t>
            </a:r>
            <a:r>
              <a:rPr lang="en-GB" i="1" dirty="0" smtClean="0"/>
              <a:t> </a:t>
            </a:r>
            <a:endParaRPr lang="en-GB" i="1" dirty="0"/>
          </a:p>
        </p:txBody>
      </p:sp>
      <p:cxnSp>
        <p:nvCxnSpPr>
          <p:cNvPr id="10" name="Straight Connector 9"/>
          <p:cNvCxnSpPr/>
          <p:nvPr/>
        </p:nvCxnSpPr>
        <p:spPr>
          <a:xfrm>
            <a:off x="287383" y="1118939"/>
            <a:ext cx="115562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1254" y="2328309"/>
            <a:ext cx="115562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7383" y="3534166"/>
            <a:ext cx="1155627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1254" y="4990013"/>
            <a:ext cx="1155627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61251" y="3483896"/>
            <a:ext cx="11260183" cy="646331"/>
          </a:xfrm>
          <a:prstGeom prst="rect">
            <a:avLst/>
          </a:prstGeom>
          <a:noFill/>
        </p:spPr>
        <p:txBody>
          <a:bodyPr wrap="square" rtlCol="0">
            <a:spAutoFit/>
          </a:bodyPr>
          <a:lstStyle/>
          <a:p>
            <a:r>
              <a:rPr lang="en-GB" dirty="0" smtClean="0"/>
              <a:t>Q: Can I take a mixture of A Levels and Vocational courses?</a:t>
            </a:r>
          </a:p>
          <a:p>
            <a:r>
              <a:rPr lang="en-GB" i="1" dirty="0" smtClean="0"/>
              <a:t>A: Yes you can.</a:t>
            </a:r>
            <a:endParaRPr lang="en-GB" i="1" dirty="0"/>
          </a:p>
        </p:txBody>
      </p:sp>
      <p:cxnSp>
        <p:nvCxnSpPr>
          <p:cNvPr id="15" name="Straight Connector 14"/>
          <p:cNvCxnSpPr/>
          <p:nvPr/>
        </p:nvCxnSpPr>
        <p:spPr>
          <a:xfrm>
            <a:off x="261249" y="4108293"/>
            <a:ext cx="11556274"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932721"/>
      </p:ext>
    </p:extLst>
  </p:cSld>
  <p:clrMapOvr>
    <a:masterClrMapping/>
  </p:clrMapOvr>
</p:sld>
</file>

<file path=ppt/theme/theme1.xml><?xml version="1.0" encoding="utf-8"?>
<a:theme xmlns:a="http://schemas.openxmlformats.org/drawingml/2006/main" name="Basis">
  <a:themeElements>
    <a:clrScheme name="Custom 1">
      <a:dk1>
        <a:sysClr val="windowText" lastClr="000000"/>
      </a:dk1>
      <a:lt1>
        <a:sysClr val="window" lastClr="FFFFFF"/>
      </a:lt1>
      <a:dk2>
        <a:srgbClr val="242852"/>
      </a:dk2>
      <a:lt2>
        <a:srgbClr val="ACCBF9"/>
      </a:lt2>
      <a:accent1>
        <a:srgbClr val="121429"/>
      </a:accent1>
      <a:accent2>
        <a:srgbClr val="1B1E3D"/>
      </a:accent2>
      <a:accent3>
        <a:srgbClr val="072B62"/>
      </a:accent3>
      <a:accent4>
        <a:srgbClr val="374C81"/>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2865</TotalTime>
  <Words>735</Words>
  <Application>Microsoft Office PowerPoint</Application>
  <PresentationFormat>Widescreen</PresentationFormat>
  <Paragraphs>45</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Century Gothic</vt:lpstr>
      <vt:lpstr>Corbel</vt:lpstr>
      <vt:lpstr>Basis</vt:lpstr>
      <vt:lpstr>                   </vt:lpstr>
      <vt:lpstr>PowerPoint Presentation</vt:lpstr>
      <vt:lpstr>PowerPoint Presentation</vt:lpstr>
      <vt:lpstr>PowerPoint Presentation</vt:lpstr>
      <vt:lpstr>PowerPoint Presentation</vt:lpstr>
      <vt:lpstr>PowerPoint Presentation</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 Elliott Staff 8914404</dc:creator>
  <cp:lastModifiedBy>A Elliott Staff 8914404</cp:lastModifiedBy>
  <cp:revision>14</cp:revision>
  <dcterms:created xsi:type="dcterms:W3CDTF">2020-08-27T18:57:37Z</dcterms:created>
  <dcterms:modified xsi:type="dcterms:W3CDTF">2020-11-12T15:50:26Z</dcterms:modified>
</cp:coreProperties>
</file>