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B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7B3B7-DC68-437A-826C-FBE7DEB682B9}" type="datetimeFigureOut">
              <a:rPr lang="en-GB" smtClean="0"/>
              <a:t>04/11/2021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94D0C-0523-4145-B282-08F0BA249848}" type="slidenum">
              <a:rPr lang="en-GB" smtClean="0"/>
              <a:t>‹#›</a:t>
            </a:fld>
            <a:endParaRPr lang="en-GB"/>
          </a:p>
        </p:txBody>
      </p:sp>
    </p:spTree>
    <p:extLst>
      <p:ext uri="{BB962C8B-B14F-4D97-AF65-F5344CB8AC3E}">
        <p14:creationId xmlns:p14="http://schemas.microsoft.com/office/powerpoint/2010/main" val="133876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B8B16B"/>
                </a:solidFill>
                <a:latin typeface="Century Gothic" panose="020B0502020202020204" pitchFamily="34" charset="0"/>
              </a:rPr>
              <a:t>1)Launch the PDC – What does it mean to you?  What is your vision for your year group? How does it link to Jen’s launch?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B8B16B"/>
                </a:solidFill>
                <a:latin typeface="Century Gothic" panose="020B0502020202020204" pitchFamily="34" charset="0"/>
              </a:rPr>
              <a:t>2) Discuss your intent with your year team and talk them through why it is important 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B8B16B"/>
                </a:solidFill>
                <a:latin typeface="Century Gothic" panose="020B0502020202020204" pitchFamily="34" charset="0"/>
              </a:rPr>
              <a:t>3)Give time for your tutor team to read your intent, highlight the parts that resonate with them and reflect on what they are going to focus on to ensure that their tutees are ‘well-rounded’ individuals.  It would also be worthwhile to get your tutor teams to reflect on aspects of your intent that they may not have considered for a while.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8D0A1-C2A3-4681-B9E9-1B8ACBB4CE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528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solidFill>
                  <a:srgbClr val="4A66AC"/>
                </a:solidFill>
              </a:rPr>
              <a:pPr/>
              <a:t>‹#›</a:t>
            </a:fld>
            <a:endParaRPr lang="en-US" dirty="0">
              <a:solidFill>
                <a:srgbClr val="4A66AC"/>
              </a:solidFill>
            </a:endParaRPr>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83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8806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712049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020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258566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08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67508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8" name="Footer Placeholder 7"/>
          <p:cNvSpPr>
            <a:spLocks noGrp="1"/>
          </p:cNvSpPr>
          <p:nvPr>
            <p:ph type="ftr" sz="quarter" idx="11"/>
          </p:nvPr>
        </p:nvSpPr>
        <p:spPr/>
        <p:txBody>
          <a:bodyPr/>
          <a:lstStyle/>
          <a:p>
            <a:endParaRPr lang="en-US" dirty="0">
              <a:solidFill>
                <a:srgbClr val="4A66AC"/>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428062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4" name="Footer Placeholder 3"/>
          <p:cNvSpPr>
            <a:spLocks noGrp="1"/>
          </p:cNvSpPr>
          <p:nvPr>
            <p:ph type="ftr" sz="quarter" idx="11"/>
          </p:nvPr>
        </p:nvSpPr>
        <p:spPr/>
        <p:txBody>
          <a:bodyPr/>
          <a:lstStyle/>
          <a:p>
            <a:endParaRPr lang="en-US" dirty="0">
              <a:solidFill>
                <a:srgbClr val="4A66AC"/>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07528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3" name="Footer Placeholder 2"/>
          <p:cNvSpPr>
            <a:spLocks noGrp="1"/>
          </p:cNvSpPr>
          <p:nvPr>
            <p:ph type="ftr" sz="quarter" idx="11"/>
          </p:nvPr>
        </p:nvSpPr>
        <p:spPr/>
        <p:txBody>
          <a:bodyPr/>
          <a:lstStyle/>
          <a:p>
            <a:endParaRPr lang="en-US" dirty="0">
              <a:solidFill>
                <a:srgbClr val="4A66AC"/>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64916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60594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11/4/2021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63676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defTabSz="457200"/>
            <a:fld id="{96DFF08F-DC6B-4601-B491-B0F83F6DD2DA}" type="datetimeFigureOut">
              <a:rPr lang="en-US" dirty="0">
                <a:solidFill>
                  <a:srgbClr val="4A66AC"/>
                </a:solidFill>
              </a:rPr>
              <a:pPr defTabSz="457200"/>
              <a:t>11/4/2021</a:t>
            </a:fld>
            <a:endParaRPr lang="en-US" dirty="0">
              <a:solidFill>
                <a:srgbClr val="4A66AC"/>
              </a:solidFill>
            </a:endParaRP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defTabSz="457200"/>
            <a:endParaRPr lang="en-US" dirty="0">
              <a:solidFill>
                <a:srgbClr val="4A66AC"/>
              </a:solidFill>
            </a:endParaRP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defTabSz="457200"/>
            <a:fld id="{4FAB73BC-B049-4115-A692-8D63A059BFB8}" type="slidenum">
              <a:rPr lang="en-US" dirty="0">
                <a:solidFill>
                  <a:srgbClr val="4A66AC"/>
                </a:solidFill>
              </a:rPr>
              <a:pPr defTabSz="457200"/>
              <a:t>‹#›</a:t>
            </a:fld>
            <a:endParaRPr lang="en-US" dirty="0">
              <a:solidFill>
                <a:srgbClr val="4A66AC"/>
              </a:solidFill>
            </a:endParaRPr>
          </a:p>
        </p:txBody>
      </p:sp>
    </p:spTree>
    <p:extLst>
      <p:ext uri="{BB962C8B-B14F-4D97-AF65-F5344CB8AC3E}">
        <p14:creationId xmlns:p14="http://schemas.microsoft.com/office/powerpoint/2010/main" val="1589163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p>
        </p:txBody>
      </p:sp>
      <p:sp>
        <p:nvSpPr>
          <p:cNvPr id="5" name="Content Placeholder 4"/>
          <p:cNvSpPr>
            <a:spLocks noGrp="1"/>
          </p:cNvSpPr>
          <p:nvPr>
            <p:ph idx="1"/>
          </p:nvPr>
        </p:nvSpPr>
        <p:spPr>
          <a:xfrm>
            <a:off x="1143000" y="3056709"/>
            <a:ext cx="9872871" cy="1358537"/>
          </a:xfrm>
          <a:ln w="57150">
            <a:solidFill>
              <a:schemeClr val="accent4">
                <a:lumMod val="50000"/>
              </a:schemeClr>
            </a:solidFill>
          </a:ln>
        </p:spPr>
        <p:txBody>
          <a:bodyPr>
            <a:noAutofit/>
          </a:bodyPr>
          <a:lstStyle/>
          <a:p>
            <a:pPr marL="45720" indent="0" algn="ctr">
              <a:buNone/>
            </a:pPr>
            <a:r>
              <a:rPr lang="en-GB" sz="3600" dirty="0"/>
              <a:t>Supporting your application:</a:t>
            </a:r>
          </a:p>
          <a:p>
            <a:pPr marL="45720" indent="0" algn="ctr">
              <a:buNone/>
            </a:pPr>
            <a:r>
              <a:rPr lang="en-GB" sz="3600" dirty="0"/>
              <a:t>Writing your application</a:t>
            </a:r>
          </a:p>
        </p:txBody>
      </p:sp>
      <p:pic>
        <p:nvPicPr>
          <p:cNvPr id="6" name="Picture 5"/>
          <p:cNvPicPr>
            <a:picLocks noChangeAspect="1"/>
          </p:cNvPicPr>
          <p:nvPr/>
        </p:nvPicPr>
        <p:blipFill>
          <a:blip r:embed="rId2"/>
          <a:stretch>
            <a:fillRect/>
          </a:stretch>
        </p:blipFill>
        <p:spPr>
          <a:xfrm>
            <a:off x="2576945" y="609601"/>
            <a:ext cx="6622473" cy="2124364"/>
          </a:xfrm>
          <a:prstGeom prst="rect">
            <a:avLst/>
          </a:prstGeom>
        </p:spPr>
      </p:pic>
      <p:pic>
        <p:nvPicPr>
          <p:cNvPr id="7" name="Picture 6"/>
          <p:cNvPicPr/>
          <p:nvPr/>
        </p:nvPicPr>
        <p:blipFill rotWithShape="1">
          <a:blip r:embed="rId3"/>
          <a:srcRect l="7756" t="11375" r="70973" b="10694"/>
          <a:stretch/>
        </p:blipFill>
        <p:spPr bwMode="auto">
          <a:xfrm>
            <a:off x="350982" y="4794250"/>
            <a:ext cx="1219200" cy="17399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8231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6758" y="4864703"/>
            <a:ext cx="1219306" cy="1743607"/>
          </a:xfrm>
          <a:prstGeom prst="rect">
            <a:avLst/>
          </a:prstGeom>
        </p:spPr>
      </p:pic>
      <p:sp>
        <p:nvSpPr>
          <p:cNvPr id="2" name="TextBox 1"/>
          <p:cNvSpPr txBox="1"/>
          <p:nvPr/>
        </p:nvSpPr>
        <p:spPr>
          <a:xfrm>
            <a:off x="856411" y="331244"/>
            <a:ext cx="10572206" cy="954107"/>
          </a:xfrm>
          <a:prstGeom prst="rect">
            <a:avLst/>
          </a:prstGeom>
          <a:noFill/>
        </p:spPr>
        <p:txBody>
          <a:bodyPr wrap="square" rtlCol="0">
            <a:spAutoFit/>
          </a:bodyPr>
          <a:lstStyle/>
          <a:p>
            <a:pPr algn="ctr"/>
            <a:r>
              <a:rPr lang="en-GB" sz="2800" dirty="0"/>
              <a:t>It is really important that your application to any sixth form, college, apprenticeship or employer really sells you.</a:t>
            </a:r>
          </a:p>
        </p:txBody>
      </p:sp>
      <p:sp>
        <p:nvSpPr>
          <p:cNvPr id="11" name="TextBox 10"/>
          <p:cNvSpPr txBox="1"/>
          <p:nvPr/>
        </p:nvSpPr>
        <p:spPr>
          <a:xfrm>
            <a:off x="3799908" y="1645920"/>
            <a:ext cx="4841965" cy="707886"/>
          </a:xfrm>
          <a:prstGeom prst="rect">
            <a:avLst/>
          </a:prstGeom>
          <a:noFill/>
        </p:spPr>
        <p:txBody>
          <a:bodyPr wrap="square" rtlCol="0">
            <a:spAutoFit/>
          </a:bodyPr>
          <a:lstStyle/>
          <a:p>
            <a:pPr algn="ctr"/>
            <a:r>
              <a:rPr lang="en-GB" sz="4000" dirty="0"/>
              <a:t>Think. Pair. Share.</a:t>
            </a:r>
          </a:p>
        </p:txBody>
      </p:sp>
      <p:sp>
        <p:nvSpPr>
          <p:cNvPr id="13" name="TextBox 12"/>
          <p:cNvSpPr txBox="1"/>
          <p:nvPr/>
        </p:nvSpPr>
        <p:spPr>
          <a:xfrm>
            <a:off x="1541417" y="3110377"/>
            <a:ext cx="9736183" cy="1754326"/>
          </a:xfrm>
          <a:prstGeom prst="rect">
            <a:avLst/>
          </a:prstGeom>
          <a:noFill/>
        </p:spPr>
        <p:txBody>
          <a:bodyPr wrap="square" rtlCol="0">
            <a:spAutoFit/>
          </a:bodyPr>
          <a:lstStyle/>
          <a:p>
            <a:pPr algn="ctr"/>
            <a:r>
              <a:rPr lang="en-GB" sz="3600" dirty="0"/>
              <a:t>What kind of things should you talk about to show that you’re suitable for continuing your studies after Year 11?</a:t>
            </a:r>
          </a:p>
        </p:txBody>
      </p:sp>
    </p:spTree>
    <p:extLst>
      <p:ext uri="{BB962C8B-B14F-4D97-AF65-F5344CB8AC3E}">
        <p14:creationId xmlns:p14="http://schemas.microsoft.com/office/powerpoint/2010/main" val="73772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2742" y="304800"/>
            <a:ext cx="9736183" cy="954107"/>
          </a:xfrm>
          <a:prstGeom prst="rect">
            <a:avLst/>
          </a:prstGeom>
          <a:noFill/>
        </p:spPr>
        <p:txBody>
          <a:bodyPr wrap="square" rtlCol="0">
            <a:spAutoFit/>
          </a:bodyPr>
          <a:lstStyle/>
          <a:p>
            <a:pPr algn="ctr"/>
            <a:r>
              <a:rPr lang="en-GB" sz="2800" dirty="0"/>
              <a:t>What kind of things should you talk about to show that you’re suitable for continuing your studies after Year 11?</a:t>
            </a:r>
          </a:p>
        </p:txBody>
      </p:sp>
      <p:pic>
        <p:nvPicPr>
          <p:cNvPr id="5" name="Picture 4"/>
          <p:cNvPicPr>
            <a:picLocks noChangeAspect="1"/>
          </p:cNvPicPr>
          <p:nvPr/>
        </p:nvPicPr>
        <p:blipFill>
          <a:blip r:embed="rId2"/>
          <a:stretch>
            <a:fillRect/>
          </a:stretch>
        </p:blipFill>
        <p:spPr>
          <a:xfrm>
            <a:off x="246758" y="209004"/>
            <a:ext cx="902773" cy="1290965"/>
          </a:xfrm>
          <a:prstGeom prst="rect">
            <a:avLst/>
          </a:prstGeom>
        </p:spPr>
      </p:pic>
      <p:sp>
        <p:nvSpPr>
          <p:cNvPr id="6" name="Rectangle 5"/>
          <p:cNvSpPr/>
          <p:nvPr/>
        </p:nvSpPr>
        <p:spPr>
          <a:xfrm>
            <a:off x="368784" y="1499969"/>
            <a:ext cx="2725782" cy="47353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Your Scholarship </a:t>
            </a:r>
            <a:r>
              <a:rPr lang="en-GB" dirty="0"/>
              <a:t>– Carrying on studying after Year 11 isn’t easy. Give examples of when you’ve really been focused on your learning, especially outside of lessons.</a:t>
            </a:r>
          </a:p>
          <a:p>
            <a:pPr algn="ctr"/>
            <a:r>
              <a:rPr lang="en-GB" dirty="0"/>
              <a:t>E.g. Have you created a homework/revision timetable and used it?</a:t>
            </a:r>
          </a:p>
          <a:p>
            <a:pPr algn="ctr"/>
            <a:r>
              <a:rPr lang="en-GB" dirty="0"/>
              <a:t>Do you regularly read back through your classwork to consolidate your learning? What good learning habits do you have? </a:t>
            </a:r>
          </a:p>
        </p:txBody>
      </p:sp>
      <p:sp>
        <p:nvSpPr>
          <p:cNvPr id="7" name="Rectangle 6"/>
          <p:cNvSpPr/>
          <p:nvPr/>
        </p:nvSpPr>
        <p:spPr>
          <a:xfrm>
            <a:off x="3291840" y="1499969"/>
            <a:ext cx="2725782" cy="47353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Your future </a:t>
            </a:r>
            <a:r>
              <a:rPr lang="en-GB" dirty="0"/>
              <a:t>– Why have you chosen your options? Discuss why your interested in these subjects, what topics in particular do you like?</a:t>
            </a:r>
          </a:p>
          <a:p>
            <a:pPr algn="ctr"/>
            <a:r>
              <a:rPr lang="en-GB" b="1" dirty="0"/>
              <a:t>Read the online course information</a:t>
            </a:r>
            <a:r>
              <a:rPr lang="en-GB" dirty="0"/>
              <a:t> and discuss this. Why does the courses you’ve chosen appeal to you?</a:t>
            </a:r>
          </a:p>
          <a:p>
            <a:pPr algn="ctr"/>
            <a:endParaRPr lang="en-GB" b="1" dirty="0"/>
          </a:p>
          <a:p>
            <a:pPr algn="ctr"/>
            <a:r>
              <a:rPr lang="en-GB" dirty="0"/>
              <a:t>How are these courses going to help you get that future job you want?</a:t>
            </a:r>
          </a:p>
        </p:txBody>
      </p:sp>
      <p:sp>
        <p:nvSpPr>
          <p:cNvPr id="8" name="Rectangle 7"/>
          <p:cNvSpPr/>
          <p:nvPr/>
        </p:nvSpPr>
        <p:spPr>
          <a:xfrm>
            <a:off x="6220943" y="1499969"/>
            <a:ext cx="2725782" cy="47353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Why Toot Hill Sixth Form?</a:t>
            </a:r>
          </a:p>
          <a:p>
            <a:pPr algn="ctr"/>
            <a:endParaRPr lang="en-GB" b="1" dirty="0"/>
          </a:p>
          <a:p>
            <a:pPr algn="ctr"/>
            <a:r>
              <a:rPr lang="en-GB" dirty="0"/>
              <a:t>This needs to be </a:t>
            </a:r>
            <a:r>
              <a:rPr lang="en-GB" b="1" u="sng" dirty="0"/>
              <a:t>more than</a:t>
            </a:r>
            <a:r>
              <a:rPr lang="en-GB" dirty="0"/>
              <a:t> just that you live close and you’re already coming to school here.</a:t>
            </a:r>
          </a:p>
          <a:p>
            <a:pPr algn="ctr"/>
            <a:r>
              <a:rPr lang="en-GB" dirty="0"/>
              <a:t>Talk about the courses on offer, the extra opportunities like D of E, Sports Leaders.</a:t>
            </a:r>
          </a:p>
          <a:p>
            <a:pPr algn="ctr"/>
            <a:r>
              <a:rPr lang="en-GB" dirty="0"/>
              <a:t>Talk about the experiences you’ve had in the lower school. Why is it important that you get a place with us here?</a:t>
            </a:r>
          </a:p>
        </p:txBody>
      </p:sp>
      <p:sp>
        <p:nvSpPr>
          <p:cNvPr id="9" name="Rectangle 8"/>
          <p:cNvSpPr/>
          <p:nvPr/>
        </p:nvSpPr>
        <p:spPr>
          <a:xfrm>
            <a:off x="9150046" y="1499969"/>
            <a:ext cx="2725782" cy="47353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What do you stand for?</a:t>
            </a:r>
          </a:p>
          <a:p>
            <a:pPr algn="ctr"/>
            <a:r>
              <a:rPr lang="en-GB" dirty="0"/>
              <a:t>Discuss your interests outside of school. Any hobbies you have. Anything you like to read about or watch videos about.</a:t>
            </a:r>
          </a:p>
          <a:p>
            <a:pPr algn="ctr"/>
            <a:r>
              <a:rPr lang="en-GB" b="1" u="sng" dirty="0"/>
              <a:t>STAND OUT</a:t>
            </a:r>
            <a:endParaRPr lang="en-GB" dirty="0"/>
          </a:p>
          <a:p>
            <a:pPr algn="ctr"/>
            <a:r>
              <a:rPr lang="en-GB" dirty="0"/>
              <a:t>We want our students who take an interest in the world around them. This doesn’t mean knowing about politics, it means being able to discuss something not school related that you’re passionate about.</a:t>
            </a:r>
          </a:p>
        </p:txBody>
      </p:sp>
    </p:spTree>
    <p:extLst>
      <p:ext uri="{BB962C8B-B14F-4D97-AF65-F5344CB8AC3E}">
        <p14:creationId xmlns:p14="http://schemas.microsoft.com/office/powerpoint/2010/main" val="344707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10683" b="11401"/>
          <a:stretch/>
        </p:blipFill>
        <p:spPr>
          <a:xfrm>
            <a:off x="246758" y="5660571"/>
            <a:ext cx="851950" cy="949235"/>
          </a:xfrm>
          <a:prstGeom prst="rect">
            <a:avLst/>
          </a:prstGeom>
        </p:spPr>
      </p:pic>
      <p:sp>
        <p:nvSpPr>
          <p:cNvPr id="5" name="TextBox 4"/>
          <p:cNvSpPr txBox="1"/>
          <p:nvPr/>
        </p:nvSpPr>
        <p:spPr>
          <a:xfrm>
            <a:off x="246758" y="300982"/>
            <a:ext cx="11547567" cy="6247864"/>
          </a:xfrm>
          <a:prstGeom prst="rect">
            <a:avLst/>
          </a:prstGeom>
          <a:noFill/>
        </p:spPr>
        <p:txBody>
          <a:bodyPr wrap="square" rtlCol="0">
            <a:spAutoFit/>
          </a:bodyPr>
          <a:lstStyle/>
          <a:p>
            <a:pPr algn="ctr"/>
            <a:r>
              <a:rPr lang="en-GB" sz="2000" dirty="0"/>
              <a:t>For your application you will need to write 1500 characters (it’s not as much as it sounds) on why we should consider your application to us.</a:t>
            </a:r>
          </a:p>
          <a:p>
            <a:pPr algn="ctr"/>
            <a:r>
              <a:rPr lang="en-GB" sz="2000" dirty="0"/>
              <a:t>Use the template below to help you begin to plan this:</a:t>
            </a:r>
          </a:p>
          <a:p>
            <a:pPr algn="ctr"/>
            <a:endParaRPr lang="en-GB" sz="2000" dirty="0"/>
          </a:p>
          <a:p>
            <a:pPr algn="ctr"/>
            <a:r>
              <a:rPr lang="en-GB" sz="2000" b="1" u="sng" dirty="0"/>
              <a:t>Introduction:</a:t>
            </a:r>
          </a:p>
          <a:p>
            <a:pPr algn="ctr"/>
            <a:r>
              <a:rPr lang="en-GB" sz="2000" dirty="0"/>
              <a:t> Introduce yourself, tells us what you would like to study with us </a:t>
            </a:r>
            <a:r>
              <a:rPr lang="en-GB" sz="2000" b="1" dirty="0"/>
              <a:t>and why. </a:t>
            </a:r>
            <a:r>
              <a:rPr lang="en-GB" sz="2000" dirty="0"/>
              <a:t>Why have you chosen to join us at Toot Hill Sixth Form? Are you interested in taking Core Maths, A Level Further Maths or the EPQ qualification?</a:t>
            </a:r>
          </a:p>
          <a:p>
            <a:pPr algn="ctr"/>
            <a:endParaRPr lang="en-GB" sz="2000" b="1" dirty="0"/>
          </a:p>
          <a:p>
            <a:pPr algn="ctr"/>
            <a:r>
              <a:rPr lang="en-GB" sz="2000" b="1" u="sng" dirty="0"/>
              <a:t>Why would continuing to study be right for you?</a:t>
            </a:r>
          </a:p>
          <a:p>
            <a:pPr algn="ctr"/>
            <a:r>
              <a:rPr lang="en-GB" sz="2000" dirty="0"/>
              <a:t>Tell us about your good learning habits you have inside and outside the classroom. Are you organised? Are you good at giving presentations? Do you keep on top of your homework all the time? What do you do to make sure you don’t leave all your work until the last minute? Do you revise properly for tests?</a:t>
            </a:r>
          </a:p>
          <a:p>
            <a:pPr algn="ctr"/>
            <a:endParaRPr lang="en-GB" sz="2000" dirty="0"/>
          </a:p>
          <a:p>
            <a:pPr algn="ctr"/>
            <a:r>
              <a:rPr lang="en-GB" sz="2000" b="1" u="sng" dirty="0"/>
              <a:t>What are your plans for the future?</a:t>
            </a:r>
          </a:p>
          <a:p>
            <a:pPr algn="ctr"/>
            <a:r>
              <a:rPr lang="en-GB" sz="2000" dirty="0"/>
              <a:t>Tell us about what your plans are for the future. Do you want to go to university? Is there a job that you’ve always wanted to do? If you’re not sure tell us that too. Be honest. But show us how you’re researching possible careers e.g. looking online at job descriptions, doing career quizzes or looking at university courses. </a:t>
            </a:r>
          </a:p>
          <a:p>
            <a:pPr algn="ctr"/>
            <a:r>
              <a:rPr lang="en-GB" sz="2000" dirty="0"/>
              <a:t>If you don’t seem to care about your future, why should anyone else?</a:t>
            </a:r>
          </a:p>
          <a:p>
            <a:pPr algn="ctr"/>
            <a:endParaRPr lang="en-GB" sz="2000" dirty="0"/>
          </a:p>
        </p:txBody>
      </p:sp>
    </p:spTree>
    <p:extLst>
      <p:ext uri="{BB962C8B-B14F-4D97-AF65-F5344CB8AC3E}">
        <p14:creationId xmlns:p14="http://schemas.microsoft.com/office/powerpoint/2010/main" val="55060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303" y="409303"/>
            <a:ext cx="10972800" cy="584775"/>
          </a:xfrm>
          <a:prstGeom prst="rect">
            <a:avLst/>
          </a:prstGeom>
          <a:noFill/>
        </p:spPr>
        <p:txBody>
          <a:bodyPr wrap="square" rtlCol="0">
            <a:spAutoFit/>
          </a:bodyPr>
          <a:lstStyle/>
          <a:p>
            <a:pPr algn="ctr"/>
            <a:r>
              <a:rPr lang="en-GB" sz="3200" b="1" u="sng" dirty="0"/>
              <a:t>Additional information</a:t>
            </a:r>
          </a:p>
        </p:txBody>
      </p:sp>
      <p:sp>
        <p:nvSpPr>
          <p:cNvPr id="5" name="TextBox 4"/>
          <p:cNvSpPr txBox="1"/>
          <p:nvPr/>
        </p:nvSpPr>
        <p:spPr>
          <a:xfrm>
            <a:off x="496389" y="1097280"/>
            <a:ext cx="10972800" cy="5324535"/>
          </a:xfrm>
          <a:prstGeom prst="rect">
            <a:avLst/>
          </a:prstGeom>
          <a:noFill/>
        </p:spPr>
        <p:txBody>
          <a:bodyPr wrap="square" rtlCol="0">
            <a:spAutoFit/>
          </a:bodyPr>
          <a:lstStyle/>
          <a:p>
            <a:pPr algn="ctr"/>
            <a:r>
              <a:rPr lang="en-GB" sz="2000" dirty="0"/>
              <a:t>The deadline for applications is Friday 14</a:t>
            </a:r>
            <a:r>
              <a:rPr lang="en-GB" sz="2000" baseline="30000" dirty="0"/>
              <a:t>th</a:t>
            </a:r>
            <a:r>
              <a:rPr lang="en-GB" sz="2000" dirty="0"/>
              <a:t> </a:t>
            </a:r>
            <a:r>
              <a:rPr lang="en-GB" sz="2000" dirty="0" err="1"/>
              <a:t>Janunary</a:t>
            </a:r>
            <a:r>
              <a:rPr lang="en-GB" sz="2000" dirty="0"/>
              <a:t> 2022</a:t>
            </a:r>
          </a:p>
          <a:p>
            <a:pPr algn="ctr"/>
            <a:endParaRPr lang="en-GB" sz="2000" dirty="0"/>
          </a:p>
          <a:p>
            <a:pPr algn="ctr"/>
            <a:r>
              <a:rPr lang="en-GB" sz="2000" dirty="0"/>
              <a:t>If you don’t know your predicted grades when you’re filling out your application, leave them blank. Do not make them up.</a:t>
            </a:r>
          </a:p>
          <a:p>
            <a:pPr algn="ctr"/>
            <a:r>
              <a:rPr lang="en-GB" sz="2000" dirty="0"/>
              <a:t> </a:t>
            </a:r>
            <a:r>
              <a:rPr lang="en-GB" sz="2000" b="1" dirty="0"/>
              <a:t>However</a:t>
            </a:r>
            <a:r>
              <a:rPr lang="en-GB" sz="2000" dirty="0"/>
              <a:t> you really should wait to pick your options until you know that you’re likely to get the grades you need. There is no benefit to getting your application in early, we do not look at any applications until the deadline has passed. If your predicted grades don’t suggest that you will achieve the grades to do the courses you pick, we may discuss changes theses during your interview.</a:t>
            </a:r>
          </a:p>
          <a:p>
            <a:pPr algn="ctr"/>
            <a:endParaRPr lang="en-GB" sz="2000" u="sng" dirty="0"/>
          </a:p>
          <a:p>
            <a:pPr algn="ctr"/>
            <a:r>
              <a:rPr lang="en-GB" sz="2000" i="1" dirty="0"/>
              <a:t>Toot Hill Students: We will have a copy of your most recent report at the interview stage which will tell us your predicted grades, your attitude to learning scores and home learning scores so it is vital you are honest in your application. If you say you do all your home learning, yet your scores are 3s we will know you have been dishonest with us. Similarly if your attitude to learning scores are low, that doesn’t suggest to us that you would make a good sixth form college student.</a:t>
            </a:r>
          </a:p>
          <a:p>
            <a:pPr algn="ctr"/>
            <a:endParaRPr lang="en-GB" sz="2000" i="1" dirty="0"/>
          </a:p>
          <a:p>
            <a:pPr algn="ctr"/>
            <a:r>
              <a:rPr lang="en-GB" sz="2000" i="1" dirty="0"/>
              <a:t>External students: We will request a written reference from a teacher detailing your suitability to sixth form study, your attitude to learning, achievement and homework standards.</a:t>
            </a:r>
          </a:p>
        </p:txBody>
      </p:sp>
      <p:pic>
        <p:nvPicPr>
          <p:cNvPr id="6" name="Picture 5"/>
          <p:cNvPicPr>
            <a:picLocks noChangeAspect="1"/>
          </p:cNvPicPr>
          <p:nvPr/>
        </p:nvPicPr>
        <p:blipFill rotWithShape="1">
          <a:blip r:embed="rId2"/>
          <a:srcRect t="10683" b="11401"/>
          <a:stretch/>
        </p:blipFill>
        <p:spPr>
          <a:xfrm>
            <a:off x="264175" y="313509"/>
            <a:ext cx="851950" cy="949235"/>
          </a:xfrm>
          <a:prstGeom prst="rect">
            <a:avLst/>
          </a:prstGeom>
        </p:spPr>
      </p:pic>
    </p:spTree>
    <p:extLst>
      <p:ext uri="{BB962C8B-B14F-4D97-AF65-F5344CB8AC3E}">
        <p14:creationId xmlns:p14="http://schemas.microsoft.com/office/powerpoint/2010/main" val="2633865502"/>
      </p:ext>
    </p:extLst>
  </p:cSld>
  <p:clrMapOvr>
    <a:masterClrMapping/>
  </p:clrMapOvr>
</p:sld>
</file>

<file path=ppt/theme/theme1.xml><?xml version="1.0" encoding="utf-8"?>
<a:theme xmlns:a="http://schemas.openxmlformats.org/drawingml/2006/main" name="Basis">
  <a:themeElements>
    <a:clrScheme name="Custom 1">
      <a:dk1>
        <a:sysClr val="windowText" lastClr="000000"/>
      </a:dk1>
      <a:lt1>
        <a:sysClr val="window" lastClr="FFFFFF"/>
      </a:lt1>
      <a:dk2>
        <a:srgbClr val="242852"/>
      </a:dk2>
      <a:lt2>
        <a:srgbClr val="ACCBF9"/>
      </a:lt2>
      <a:accent1>
        <a:srgbClr val="121429"/>
      </a:accent1>
      <a:accent2>
        <a:srgbClr val="1B1E3D"/>
      </a:accent2>
      <a:accent3>
        <a:srgbClr val="072B62"/>
      </a:accent3>
      <a:accent4>
        <a:srgbClr val="374C81"/>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2955</TotalTime>
  <Words>948</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Corbel</vt:lpstr>
      <vt:lpstr>Basis</vt:lpstr>
      <vt:lpstr>                   </vt:lpstr>
      <vt:lpstr>PowerPoint Presentation</vt:lpstr>
      <vt:lpstr>PowerPoint Presentation</vt:lpstr>
      <vt:lpstr>PowerPoint Presentation</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 Elliott Staff 8914404</dc:creator>
  <cp:lastModifiedBy>A Elliott Staff 8914404</cp:lastModifiedBy>
  <cp:revision>25</cp:revision>
  <dcterms:created xsi:type="dcterms:W3CDTF">2020-08-27T18:57:37Z</dcterms:created>
  <dcterms:modified xsi:type="dcterms:W3CDTF">2021-11-04T17:23:15Z</dcterms:modified>
</cp:coreProperties>
</file>