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15"/>
  </p:notesMasterIdLst>
  <p:sldIdLst>
    <p:sldId id="264" r:id="rId5"/>
    <p:sldId id="266" r:id="rId6"/>
    <p:sldId id="275" r:id="rId7"/>
    <p:sldId id="267" r:id="rId8"/>
    <p:sldId id="277" r:id="rId9"/>
    <p:sldId id="273" r:id="rId10"/>
    <p:sldId id="258" r:id="rId11"/>
    <p:sldId id="259" r:id="rId12"/>
    <p:sldId id="274" r:id="rId13"/>
    <p:sldId id="26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3" d="100"/>
          <a:sy n="63" d="100"/>
        </p:scale>
        <p:origin x="804"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 Beattie Staff 8914404" userId="544cba6e-f088-4f9b-a37c-1f98b9532c9c" providerId="ADAL" clId="{387D6B85-8E8C-408C-AF85-37682E0E8B35}"/>
    <pc:docChg chg="custSel addSld delSld modSld sldOrd">
      <pc:chgData name="E Beattie Staff 8914404" userId="544cba6e-f088-4f9b-a37c-1f98b9532c9c" providerId="ADAL" clId="{387D6B85-8E8C-408C-AF85-37682E0E8B35}" dt="2021-06-18T13:48:04.125" v="245" actId="13926"/>
      <pc:docMkLst>
        <pc:docMk/>
      </pc:docMkLst>
      <pc:sldChg chg="add modNotesTx">
        <pc:chgData name="E Beattie Staff 8914404" userId="544cba6e-f088-4f9b-a37c-1f98b9532c9c" providerId="ADAL" clId="{387D6B85-8E8C-408C-AF85-37682E0E8B35}" dt="2021-06-18T13:46:40.527" v="61" actId="6549"/>
        <pc:sldMkLst>
          <pc:docMk/>
          <pc:sldMk cId="3931077114" sldId="258"/>
        </pc:sldMkLst>
      </pc:sldChg>
      <pc:sldChg chg="add modNotesTx">
        <pc:chgData name="E Beattie Staff 8914404" userId="544cba6e-f088-4f9b-a37c-1f98b9532c9c" providerId="ADAL" clId="{387D6B85-8E8C-408C-AF85-37682E0E8B35}" dt="2021-06-18T13:46:37.518" v="60" actId="6549"/>
        <pc:sldMkLst>
          <pc:docMk/>
          <pc:sldMk cId="3249150761" sldId="259"/>
        </pc:sldMkLst>
      </pc:sldChg>
      <pc:sldChg chg="modNotesTx">
        <pc:chgData name="E Beattie Staff 8914404" userId="544cba6e-f088-4f9b-a37c-1f98b9532c9c" providerId="ADAL" clId="{387D6B85-8E8C-408C-AF85-37682E0E8B35}" dt="2021-06-18T13:46:31.456" v="59" actId="6549"/>
        <pc:sldMkLst>
          <pc:docMk/>
          <pc:sldMk cId="1704938723" sldId="265"/>
        </pc:sldMkLst>
      </pc:sldChg>
      <pc:sldChg chg="ord modNotesTx">
        <pc:chgData name="E Beattie Staff 8914404" userId="544cba6e-f088-4f9b-a37c-1f98b9532c9c" providerId="ADAL" clId="{387D6B85-8E8C-408C-AF85-37682E0E8B35}" dt="2021-06-18T13:44:55.212" v="5"/>
        <pc:sldMkLst>
          <pc:docMk/>
          <pc:sldMk cId="3110149063" sldId="266"/>
        </pc:sldMkLst>
      </pc:sldChg>
      <pc:sldChg chg="modSp">
        <pc:chgData name="E Beattie Staff 8914404" userId="544cba6e-f088-4f9b-a37c-1f98b9532c9c" providerId="ADAL" clId="{387D6B85-8E8C-408C-AF85-37682E0E8B35}" dt="2021-06-18T13:45:33.966" v="34" actId="1036"/>
        <pc:sldMkLst>
          <pc:docMk/>
          <pc:sldMk cId="3821510433" sldId="267"/>
        </pc:sldMkLst>
        <pc:spChg chg="mod">
          <ac:chgData name="E Beattie Staff 8914404" userId="544cba6e-f088-4f9b-a37c-1f98b9532c9c" providerId="ADAL" clId="{387D6B85-8E8C-408C-AF85-37682E0E8B35}" dt="2021-06-18T13:45:33.966" v="34" actId="1036"/>
          <ac:spMkLst>
            <pc:docMk/>
            <pc:sldMk cId="3821510433" sldId="267"/>
            <ac:spMk id="5" creationId="{00000000-0000-0000-0000-000000000000}"/>
          </ac:spMkLst>
        </pc:spChg>
      </pc:sldChg>
      <pc:sldChg chg="modSp add modNotesTx">
        <pc:chgData name="E Beattie Staff 8914404" userId="544cba6e-f088-4f9b-a37c-1f98b9532c9c" providerId="ADAL" clId="{387D6B85-8E8C-408C-AF85-37682E0E8B35}" dt="2021-06-18T13:48:04.125" v="245" actId="13926"/>
        <pc:sldMkLst>
          <pc:docMk/>
          <pc:sldMk cId="1080511183" sldId="273"/>
        </pc:sldMkLst>
        <pc:spChg chg="mod">
          <ac:chgData name="E Beattie Staff 8914404" userId="544cba6e-f088-4f9b-a37c-1f98b9532c9c" providerId="ADAL" clId="{387D6B85-8E8C-408C-AF85-37682E0E8B35}" dt="2021-06-18T13:46:11.814" v="57" actId="1037"/>
          <ac:spMkLst>
            <pc:docMk/>
            <pc:sldMk cId="1080511183" sldId="273"/>
            <ac:spMk id="2" creationId="{00000000-0000-0000-0000-000000000000}"/>
          </ac:spMkLst>
        </pc:spChg>
        <pc:spChg chg="mod">
          <ac:chgData name="E Beattie Staff 8914404" userId="544cba6e-f088-4f9b-a37c-1f98b9532c9c" providerId="ADAL" clId="{387D6B85-8E8C-408C-AF85-37682E0E8B35}" dt="2021-06-18T13:48:04.125" v="245" actId="13926"/>
          <ac:spMkLst>
            <pc:docMk/>
            <pc:sldMk cId="1080511183" sldId="273"/>
            <ac:spMk id="3" creationId="{00000000-0000-0000-0000-000000000000}"/>
          </ac:spMkLst>
        </pc:spChg>
        <pc:spChg chg="mod">
          <ac:chgData name="E Beattie Staff 8914404" userId="544cba6e-f088-4f9b-a37c-1f98b9532c9c" providerId="ADAL" clId="{387D6B85-8E8C-408C-AF85-37682E0E8B35}" dt="2021-06-18T13:46:48.383" v="83" actId="1036"/>
          <ac:spMkLst>
            <pc:docMk/>
            <pc:sldMk cId="1080511183" sldId="273"/>
            <ac:spMk id="4" creationId="{00000000-0000-0000-0000-000000000000}"/>
          </ac:spMkLst>
        </pc:spChg>
      </pc:sldChg>
      <pc:sldChg chg="add modNotesTx">
        <pc:chgData name="E Beattie Staff 8914404" userId="544cba6e-f088-4f9b-a37c-1f98b9532c9c" providerId="ADAL" clId="{387D6B85-8E8C-408C-AF85-37682E0E8B35}" dt="2021-06-18T13:46:29.142" v="58" actId="6549"/>
        <pc:sldMkLst>
          <pc:docMk/>
          <pc:sldMk cId="2488820903" sldId="274"/>
        </pc:sldMkLst>
      </pc:sldChg>
      <pc:sldChg chg="modSp ord">
        <pc:chgData name="E Beattie Staff 8914404" userId="544cba6e-f088-4f9b-a37c-1f98b9532c9c" providerId="ADAL" clId="{387D6B85-8E8C-408C-AF85-37682E0E8B35}" dt="2021-06-18T13:45:41.020" v="36" actId="20577"/>
        <pc:sldMkLst>
          <pc:docMk/>
          <pc:sldMk cId="1633564690" sldId="275"/>
        </pc:sldMkLst>
        <pc:spChg chg="mod">
          <ac:chgData name="E Beattie Staff 8914404" userId="544cba6e-f088-4f9b-a37c-1f98b9532c9c" providerId="ADAL" clId="{387D6B85-8E8C-408C-AF85-37682E0E8B35}" dt="2021-06-18T13:45:41.020" v="36" actId="20577"/>
          <ac:spMkLst>
            <pc:docMk/>
            <pc:sldMk cId="1633564690" sldId="275"/>
            <ac:spMk id="2" creationId="{6221C4E8-92A7-4B69-9904-72C3AD9E10AF}"/>
          </ac:spMkLst>
        </pc:spChg>
      </pc:sldChg>
      <pc:sldChg chg="del">
        <pc:chgData name="E Beattie Staff 8914404" userId="544cba6e-f088-4f9b-a37c-1f98b9532c9c" providerId="ADAL" clId="{387D6B85-8E8C-408C-AF85-37682E0E8B35}" dt="2021-06-18T13:44:32.821" v="0" actId="2696"/>
        <pc:sldMkLst>
          <pc:docMk/>
          <pc:sldMk cId="3203818715" sldId="276"/>
        </pc:sldMkLst>
      </pc:sldChg>
      <pc:sldChg chg="delSp modNotesTx">
        <pc:chgData name="E Beattie Staff 8914404" userId="544cba6e-f088-4f9b-a37c-1f98b9532c9c" providerId="ADAL" clId="{387D6B85-8E8C-408C-AF85-37682E0E8B35}" dt="2021-06-18T13:44:41.147" v="3" actId="6549"/>
        <pc:sldMkLst>
          <pc:docMk/>
          <pc:sldMk cId="3365043322" sldId="277"/>
        </pc:sldMkLst>
        <pc:spChg chg="del">
          <ac:chgData name="E Beattie Staff 8914404" userId="544cba6e-f088-4f9b-a37c-1f98b9532c9c" providerId="ADAL" clId="{387D6B85-8E8C-408C-AF85-37682E0E8B35}" dt="2021-06-18T13:44:38.736" v="2" actId="478"/>
          <ac:spMkLst>
            <pc:docMk/>
            <pc:sldMk cId="3365043322" sldId="277"/>
            <ac:spMk id="20" creationId="{10B9A617-16D6-40CC-9110-2BFC0B400BF7}"/>
          </ac:spMkLst>
        </pc:spChg>
      </pc:sldChg>
    </pc:docChg>
  </pc:docChgLst>
  <pc:docChgLst>
    <pc:chgData name="E Beattie Staff 8914404" userId="544cba6e-f088-4f9b-a37c-1f98b9532c9c" providerId="ADAL" clId="{874DB97B-6D30-4431-83EC-41577C86B660}"/>
    <pc:docChg chg="custSel delSld modSld sldOrd">
      <pc:chgData name="E Beattie Staff 8914404" userId="544cba6e-f088-4f9b-a37c-1f98b9532c9c" providerId="ADAL" clId="{874DB97B-6D30-4431-83EC-41577C86B660}" dt="2021-06-19T11:15:14.619" v="438" actId="20577"/>
      <pc:docMkLst>
        <pc:docMk/>
      </pc:docMkLst>
      <pc:sldChg chg="modSp">
        <pc:chgData name="E Beattie Staff 8914404" userId="544cba6e-f088-4f9b-a37c-1f98b9532c9c" providerId="ADAL" clId="{874DB97B-6D30-4431-83EC-41577C86B660}" dt="2021-06-19T11:15:14.619" v="438" actId="20577"/>
        <pc:sldMkLst>
          <pc:docMk/>
          <pc:sldMk cId="1704938723" sldId="265"/>
        </pc:sldMkLst>
        <pc:spChg chg="mod">
          <ac:chgData name="E Beattie Staff 8914404" userId="544cba6e-f088-4f9b-a37c-1f98b9532c9c" providerId="ADAL" clId="{874DB97B-6D30-4431-83EC-41577C86B660}" dt="2021-06-19T11:15:14.619" v="438" actId="20577"/>
          <ac:spMkLst>
            <pc:docMk/>
            <pc:sldMk cId="1704938723" sldId="265"/>
            <ac:spMk id="23" creationId="{00000000-0000-0000-0000-000000000000}"/>
          </ac:spMkLst>
        </pc:spChg>
      </pc:sldChg>
      <pc:sldChg chg="modSp">
        <pc:chgData name="E Beattie Staff 8914404" userId="544cba6e-f088-4f9b-a37c-1f98b9532c9c" providerId="ADAL" clId="{874DB97B-6D30-4431-83EC-41577C86B660}" dt="2021-06-19T11:10:07.873" v="138" actId="13926"/>
        <pc:sldMkLst>
          <pc:docMk/>
          <pc:sldMk cId="3821510433" sldId="267"/>
        </pc:sldMkLst>
        <pc:spChg chg="mod">
          <ac:chgData name="E Beattie Staff 8914404" userId="544cba6e-f088-4f9b-a37c-1f98b9532c9c" providerId="ADAL" clId="{874DB97B-6D30-4431-83EC-41577C86B660}" dt="2021-06-19T11:10:07.873" v="138" actId="13926"/>
          <ac:spMkLst>
            <pc:docMk/>
            <pc:sldMk cId="3821510433" sldId="267"/>
            <ac:spMk id="4" creationId="{00000000-0000-0000-0000-000000000000}"/>
          </ac:spMkLst>
        </pc:spChg>
        <pc:picChg chg="mod">
          <ac:chgData name="E Beattie Staff 8914404" userId="544cba6e-f088-4f9b-a37c-1f98b9532c9c" providerId="ADAL" clId="{874DB97B-6D30-4431-83EC-41577C86B660}" dt="2021-06-19T11:09:19.118" v="1" actId="1076"/>
          <ac:picMkLst>
            <pc:docMk/>
            <pc:sldMk cId="3821510433" sldId="267"/>
            <ac:picMk id="2" creationId="{00000000-0000-0000-0000-000000000000}"/>
          </ac:picMkLst>
        </pc:picChg>
      </pc:sldChg>
      <pc:sldChg chg="del">
        <pc:chgData name="E Beattie Staff 8914404" userId="544cba6e-f088-4f9b-a37c-1f98b9532c9c" providerId="ADAL" clId="{874DB97B-6D30-4431-83EC-41577C86B660}" dt="2021-06-19T11:10:24.811" v="139" actId="2696"/>
        <pc:sldMkLst>
          <pc:docMk/>
          <pc:sldMk cId="580997074" sldId="268"/>
        </pc:sldMkLst>
      </pc:sldChg>
      <pc:sldChg chg="modSp">
        <pc:chgData name="E Beattie Staff 8914404" userId="544cba6e-f088-4f9b-a37c-1f98b9532c9c" providerId="ADAL" clId="{874DB97B-6D30-4431-83EC-41577C86B660}" dt="2021-06-19T11:13:57.253" v="399" actId="1036"/>
        <pc:sldMkLst>
          <pc:docMk/>
          <pc:sldMk cId="1080511183" sldId="273"/>
        </pc:sldMkLst>
        <pc:spChg chg="mod">
          <ac:chgData name="E Beattie Staff 8914404" userId="544cba6e-f088-4f9b-a37c-1f98b9532c9c" providerId="ADAL" clId="{874DB97B-6D30-4431-83EC-41577C86B660}" dt="2021-06-19T11:13:49.538" v="381" actId="20577"/>
          <ac:spMkLst>
            <pc:docMk/>
            <pc:sldMk cId="1080511183" sldId="273"/>
            <ac:spMk id="3" creationId="{00000000-0000-0000-0000-000000000000}"/>
          </ac:spMkLst>
        </pc:spChg>
        <pc:spChg chg="mod">
          <ac:chgData name="E Beattie Staff 8914404" userId="544cba6e-f088-4f9b-a37c-1f98b9532c9c" providerId="ADAL" clId="{874DB97B-6D30-4431-83EC-41577C86B660}" dt="2021-06-19T11:13:57.253" v="399" actId="1036"/>
          <ac:spMkLst>
            <pc:docMk/>
            <pc:sldMk cId="1080511183" sldId="273"/>
            <ac:spMk id="4" creationId="{00000000-0000-0000-0000-000000000000}"/>
          </ac:spMkLst>
        </pc:spChg>
      </pc:sldChg>
      <pc:sldChg chg="addSp modSp ord">
        <pc:chgData name="E Beattie Staff 8914404" userId="544cba6e-f088-4f9b-a37c-1f98b9532c9c" providerId="ADAL" clId="{874DB97B-6D30-4431-83EC-41577C86B660}" dt="2021-06-19T11:12:38.789" v="228" actId="1036"/>
        <pc:sldMkLst>
          <pc:docMk/>
          <pc:sldMk cId="3365043322" sldId="277"/>
        </pc:sldMkLst>
        <pc:spChg chg="mod">
          <ac:chgData name="E Beattie Staff 8914404" userId="544cba6e-f088-4f9b-a37c-1f98b9532c9c" providerId="ADAL" clId="{874DB97B-6D30-4431-83EC-41577C86B660}" dt="2021-06-19T11:11:23.948" v="173" actId="1036"/>
          <ac:spMkLst>
            <pc:docMk/>
            <pc:sldMk cId="3365043322" sldId="277"/>
            <ac:spMk id="3" creationId="{00000000-0000-0000-0000-000000000000}"/>
          </ac:spMkLst>
        </pc:spChg>
        <pc:spChg chg="mod">
          <ac:chgData name="E Beattie Staff 8914404" userId="544cba6e-f088-4f9b-a37c-1f98b9532c9c" providerId="ADAL" clId="{874DB97B-6D30-4431-83EC-41577C86B660}" dt="2021-06-19T11:11:23.948" v="173" actId="1036"/>
          <ac:spMkLst>
            <pc:docMk/>
            <pc:sldMk cId="3365043322" sldId="277"/>
            <ac:spMk id="4" creationId="{00000000-0000-0000-0000-000000000000}"/>
          </ac:spMkLst>
        </pc:spChg>
        <pc:spChg chg="mod">
          <ac:chgData name="E Beattie Staff 8914404" userId="544cba6e-f088-4f9b-a37c-1f98b9532c9c" providerId="ADAL" clId="{874DB97B-6D30-4431-83EC-41577C86B660}" dt="2021-06-19T11:11:23.948" v="173" actId="1036"/>
          <ac:spMkLst>
            <pc:docMk/>
            <pc:sldMk cId="3365043322" sldId="277"/>
            <ac:spMk id="5" creationId="{00000000-0000-0000-0000-000000000000}"/>
          </ac:spMkLst>
        </pc:spChg>
        <pc:spChg chg="mod">
          <ac:chgData name="E Beattie Staff 8914404" userId="544cba6e-f088-4f9b-a37c-1f98b9532c9c" providerId="ADAL" clId="{874DB97B-6D30-4431-83EC-41577C86B660}" dt="2021-06-19T11:11:23.948" v="173" actId="1036"/>
          <ac:spMkLst>
            <pc:docMk/>
            <pc:sldMk cId="3365043322" sldId="277"/>
            <ac:spMk id="6" creationId="{00000000-0000-0000-0000-000000000000}"/>
          </ac:spMkLst>
        </pc:spChg>
        <pc:spChg chg="mod">
          <ac:chgData name="E Beattie Staff 8914404" userId="544cba6e-f088-4f9b-a37c-1f98b9532c9c" providerId="ADAL" clId="{874DB97B-6D30-4431-83EC-41577C86B660}" dt="2021-06-19T11:11:23.948" v="173" actId="1036"/>
          <ac:spMkLst>
            <pc:docMk/>
            <pc:sldMk cId="3365043322" sldId="277"/>
            <ac:spMk id="7" creationId="{00000000-0000-0000-0000-000000000000}"/>
          </ac:spMkLst>
        </pc:spChg>
        <pc:spChg chg="mod">
          <ac:chgData name="E Beattie Staff 8914404" userId="544cba6e-f088-4f9b-a37c-1f98b9532c9c" providerId="ADAL" clId="{874DB97B-6D30-4431-83EC-41577C86B660}" dt="2021-06-19T11:11:23.948" v="173" actId="1036"/>
          <ac:spMkLst>
            <pc:docMk/>
            <pc:sldMk cId="3365043322" sldId="277"/>
            <ac:spMk id="8" creationId="{00000000-0000-0000-0000-000000000000}"/>
          </ac:spMkLst>
        </pc:spChg>
        <pc:spChg chg="mod">
          <ac:chgData name="E Beattie Staff 8914404" userId="544cba6e-f088-4f9b-a37c-1f98b9532c9c" providerId="ADAL" clId="{874DB97B-6D30-4431-83EC-41577C86B660}" dt="2021-06-19T11:11:55.007" v="202" actId="1076"/>
          <ac:spMkLst>
            <pc:docMk/>
            <pc:sldMk cId="3365043322" sldId="277"/>
            <ac:spMk id="11" creationId="{00000000-0000-0000-0000-000000000000}"/>
          </ac:spMkLst>
        </pc:spChg>
        <pc:spChg chg="mod">
          <ac:chgData name="E Beattie Staff 8914404" userId="544cba6e-f088-4f9b-a37c-1f98b9532c9c" providerId="ADAL" clId="{874DB97B-6D30-4431-83EC-41577C86B660}" dt="2021-06-19T11:11:55.007" v="202" actId="1076"/>
          <ac:spMkLst>
            <pc:docMk/>
            <pc:sldMk cId="3365043322" sldId="277"/>
            <ac:spMk id="12" creationId="{00000000-0000-0000-0000-000000000000}"/>
          </ac:spMkLst>
        </pc:spChg>
        <pc:spChg chg="mod">
          <ac:chgData name="E Beattie Staff 8914404" userId="544cba6e-f088-4f9b-a37c-1f98b9532c9c" providerId="ADAL" clId="{874DB97B-6D30-4431-83EC-41577C86B660}" dt="2021-06-19T11:11:55.007" v="202" actId="1076"/>
          <ac:spMkLst>
            <pc:docMk/>
            <pc:sldMk cId="3365043322" sldId="277"/>
            <ac:spMk id="13" creationId="{00000000-0000-0000-0000-000000000000}"/>
          </ac:spMkLst>
        </pc:spChg>
        <pc:spChg chg="mod">
          <ac:chgData name="E Beattie Staff 8914404" userId="544cba6e-f088-4f9b-a37c-1f98b9532c9c" providerId="ADAL" clId="{874DB97B-6D30-4431-83EC-41577C86B660}" dt="2021-06-19T11:11:55.007" v="202" actId="1076"/>
          <ac:spMkLst>
            <pc:docMk/>
            <pc:sldMk cId="3365043322" sldId="277"/>
            <ac:spMk id="14" creationId="{00000000-0000-0000-0000-000000000000}"/>
          </ac:spMkLst>
        </pc:spChg>
        <pc:spChg chg="mod">
          <ac:chgData name="E Beattie Staff 8914404" userId="544cba6e-f088-4f9b-a37c-1f98b9532c9c" providerId="ADAL" clId="{874DB97B-6D30-4431-83EC-41577C86B660}" dt="2021-06-19T11:11:55.007" v="202" actId="1076"/>
          <ac:spMkLst>
            <pc:docMk/>
            <pc:sldMk cId="3365043322" sldId="277"/>
            <ac:spMk id="15" creationId="{00000000-0000-0000-0000-000000000000}"/>
          </ac:spMkLst>
        </pc:spChg>
        <pc:spChg chg="mod">
          <ac:chgData name="E Beattie Staff 8914404" userId="544cba6e-f088-4f9b-a37c-1f98b9532c9c" providerId="ADAL" clId="{874DB97B-6D30-4431-83EC-41577C86B660}" dt="2021-06-19T11:11:55.007" v="202" actId="1076"/>
          <ac:spMkLst>
            <pc:docMk/>
            <pc:sldMk cId="3365043322" sldId="277"/>
            <ac:spMk id="16" creationId="{00000000-0000-0000-0000-000000000000}"/>
          </ac:spMkLst>
        </pc:spChg>
        <pc:spChg chg="mod">
          <ac:chgData name="E Beattie Staff 8914404" userId="544cba6e-f088-4f9b-a37c-1f98b9532c9c" providerId="ADAL" clId="{874DB97B-6D30-4431-83EC-41577C86B660}" dt="2021-06-19T11:11:06.803" v="141"/>
          <ac:spMkLst>
            <pc:docMk/>
            <pc:sldMk cId="3365043322" sldId="277"/>
            <ac:spMk id="19" creationId="{00000000-0000-0000-0000-000000000000}"/>
          </ac:spMkLst>
        </pc:spChg>
        <pc:spChg chg="add mod">
          <ac:chgData name="E Beattie Staff 8914404" userId="544cba6e-f088-4f9b-a37c-1f98b9532c9c" providerId="ADAL" clId="{874DB97B-6D30-4431-83EC-41577C86B660}" dt="2021-06-19T11:12:38.789" v="228" actId="1036"/>
          <ac:spMkLst>
            <pc:docMk/>
            <pc:sldMk cId="3365043322" sldId="277"/>
            <ac:spMk id="20" creationId="{2DEABAB2-BBB4-45F3-A096-B3FCFECFD9E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CD985C-44A2-4D83-9F2D-23109345ACE6}" type="datetimeFigureOut">
              <a:rPr lang="en-GB" smtClean="0"/>
              <a:t>19/06/2021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1C6037-14DB-4589-AA27-483E416DFC41}" type="slidenum">
              <a:rPr lang="en-GB" smtClean="0"/>
              <a:t>‹#›</a:t>
            </a:fld>
            <a:endParaRPr lang="en-GB"/>
          </a:p>
        </p:txBody>
      </p:sp>
    </p:spTree>
    <p:extLst>
      <p:ext uri="{BB962C8B-B14F-4D97-AF65-F5344CB8AC3E}">
        <p14:creationId xmlns:p14="http://schemas.microsoft.com/office/powerpoint/2010/main" val="2217395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EAEC82-65C8-44AF-A706-99AE7105B2AE}" type="slidenum">
              <a:rPr lang="en-GB" smtClean="0"/>
              <a:t>2</a:t>
            </a:fld>
            <a:endParaRPr lang="en-GB"/>
          </a:p>
        </p:txBody>
      </p:sp>
    </p:spTree>
    <p:extLst>
      <p:ext uri="{BB962C8B-B14F-4D97-AF65-F5344CB8AC3E}">
        <p14:creationId xmlns:p14="http://schemas.microsoft.com/office/powerpoint/2010/main" val="3967182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EAEC82-65C8-44AF-A706-99AE7105B2AE}" type="slidenum">
              <a:rPr lang="en-GB" smtClean="0"/>
              <a:t>3</a:t>
            </a:fld>
            <a:endParaRPr lang="en-GB"/>
          </a:p>
        </p:txBody>
      </p:sp>
    </p:spTree>
    <p:extLst>
      <p:ext uri="{BB962C8B-B14F-4D97-AF65-F5344CB8AC3E}">
        <p14:creationId xmlns:p14="http://schemas.microsoft.com/office/powerpoint/2010/main" val="1214927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EAEC82-65C8-44AF-A706-99AE7105B2AE}" type="slidenum">
              <a:rPr lang="en-GB" smtClean="0"/>
              <a:t>4</a:t>
            </a:fld>
            <a:endParaRPr lang="en-GB"/>
          </a:p>
        </p:txBody>
      </p:sp>
    </p:spTree>
    <p:extLst>
      <p:ext uri="{BB962C8B-B14F-4D97-AF65-F5344CB8AC3E}">
        <p14:creationId xmlns:p14="http://schemas.microsoft.com/office/powerpoint/2010/main" val="3546307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EAEC82-65C8-44AF-A706-99AE7105B2AE}" type="slidenum">
              <a:rPr lang="en-GB" smtClean="0"/>
              <a:t>5</a:t>
            </a:fld>
            <a:endParaRPr lang="en-GB"/>
          </a:p>
        </p:txBody>
      </p:sp>
    </p:spTree>
    <p:extLst>
      <p:ext uri="{BB962C8B-B14F-4D97-AF65-F5344CB8AC3E}">
        <p14:creationId xmlns:p14="http://schemas.microsoft.com/office/powerpoint/2010/main" val="1443346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EAEC82-65C8-44AF-A706-99AE7105B2AE}" type="slidenum">
              <a:rPr lang="en-GB" smtClean="0"/>
              <a:t>6</a:t>
            </a:fld>
            <a:endParaRPr lang="en-GB"/>
          </a:p>
        </p:txBody>
      </p:sp>
    </p:spTree>
    <p:extLst>
      <p:ext uri="{BB962C8B-B14F-4D97-AF65-F5344CB8AC3E}">
        <p14:creationId xmlns:p14="http://schemas.microsoft.com/office/powerpoint/2010/main" val="15262783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7EAEC82-65C8-44AF-A706-99AE7105B2AE}" type="slidenum">
              <a:rPr lang="en-GB" smtClean="0"/>
              <a:t>7</a:t>
            </a:fld>
            <a:endParaRPr lang="en-GB"/>
          </a:p>
        </p:txBody>
      </p:sp>
    </p:spTree>
    <p:extLst>
      <p:ext uri="{BB962C8B-B14F-4D97-AF65-F5344CB8AC3E}">
        <p14:creationId xmlns:p14="http://schemas.microsoft.com/office/powerpoint/2010/main" val="1063108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7EAEC82-65C8-44AF-A706-99AE7105B2AE}" type="slidenum">
              <a:rPr lang="en-GB" smtClean="0"/>
              <a:t>8</a:t>
            </a:fld>
            <a:endParaRPr lang="en-GB"/>
          </a:p>
        </p:txBody>
      </p:sp>
    </p:spTree>
    <p:extLst>
      <p:ext uri="{BB962C8B-B14F-4D97-AF65-F5344CB8AC3E}">
        <p14:creationId xmlns:p14="http://schemas.microsoft.com/office/powerpoint/2010/main" val="3606196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7EAEC82-65C8-44AF-A706-99AE7105B2AE}" type="slidenum">
              <a:rPr lang="en-GB" smtClean="0"/>
              <a:t>9</a:t>
            </a:fld>
            <a:endParaRPr lang="en-GB"/>
          </a:p>
        </p:txBody>
      </p:sp>
    </p:spTree>
    <p:extLst>
      <p:ext uri="{BB962C8B-B14F-4D97-AF65-F5344CB8AC3E}">
        <p14:creationId xmlns:p14="http://schemas.microsoft.com/office/powerpoint/2010/main" val="2110563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7EAEC82-65C8-44AF-A706-99AE7105B2AE}" type="slidenum">
              <a:rPr lang="en-GB" smtClean="0"/>
              <a:t>10</a:t>
            </a:fld>
            <a:endParaRPr lang="en-GB"/>
          </a:p>
        </p:txBody>
      </p:sp>
    </p:spTree>
    <p:extLst>
      <p:ext uri="{BB962C8B-B14F-4D97-AF65-F5344CB8AC3E}">
        <p14:creationId xmlns:p14="http://schemas.microsoft.com/office/powerpoint/2010/main" val="1507211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1BDD0EDE-5431-4C88-9AA4-FB9341F083E5}" type="datetimeFigureOut">
              <a:rPr lang="en-GB" smtClean="0"/>
              <a:t>19/06/2021</a:t>
            </a:fld>
            <a:endParaRPr lang="en-GB"/>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GB"/>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0116C86E-A235-4319-A180-3B3159470043}" type="slidenum">
              <a:rPr lang="en-GB" smtClean="0"/>
              <a:t>‹#›</a:t>
            </a:fld>
            <a:endParaRPr lang="en-GB"/>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143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DD0EDE-5431-4C88-9AA4-FB9341F083E5}" type="datetimeFigureOut">
              <a:rPr lang="en-GB" smtClean="0"/>
              <a:t>19/06/2021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16C86E-A235-4319-A180-3B3159470043}" type="slidenum">
              <a:rPr lang="en-GB" smtClean="0"/>
              <a:t>‹#›</a:t>
            </a:fld>
            <a:endParaRPr lang="en-GB"/>
          </a:p>
        </p:txBody>
      </p:sp>
    </p:spTree>
    <p:extLst>
      <p:ext uri="{BB962C8B-B14F-4D97-AF65-F5344CB8AC3E}">
        <p14:creationId xmlns:p14="http://schemas.microsoft.com/office/powerpoint/2010/main" val="4162645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DD0EDE-5431-4C88-9AA4-FB9341F083E5}" type="datetimeFigureOut">
              <a:rPr lang="en-GB" smtClean="0"/>
              <a:t>19/06/2021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16C86E-A235-4319-A180-3B3159470043}" type="slidenum">
              <a:rPr lang="en-GB" smtClean="0"/>
              <a:t>‹#›</a:t>
            </a:fld>
            <a:endParaRPr lang="en-GB"/>
          </a:p>
        </p:txBody>
      </p:sp>
    </p:spTree>
    <p:extLst>
      <p:ext uri="{BB962C8B-B14F-4D97-AF65-F5344CB8AC3E}">
        <p14:creationId xmlns:p14="http://schemas.microsoft.com/office/powerpoint/2010/main" val="766629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DD0EDE-5431-4C88-9AA4-FB9341F083E5}" type="datetimeFigureOut">
              <a:rPr lang="en-GB" smtClean="0"/>
              <a:t>19/06/2021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16C86E-A235-4319-A180-3B3159470043}" type="slidenum">
              <a:rPr lang="en-GB" smtClean="0"/>
              <a:t>‹#›</a:t>
            </a:fld>
            <a:endParaRPr lang="en-GB"/>
          </a:p>
        </p:txBody>
      </p:sp>
    </p:spTree>
    <p:extLst>
      <p:ext uri="{BB962C8B-B14F-4D97-AF65-F5344CB8AC3E}">
        <p14:creationId xmlns:p14="http://schemas.microsoft.com/office/powerpoint/2010/main" val="776910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BDD0EDE-5431-4C88-9AA4-FB9341F083E5}" type="datetimeFigureOut">
              <a:rPr lang="en-GB" smtClean="0"/>
              <a:t>19/06/2021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116C86E-A235-4319-A180-3B3159470043}" type="slidenum">
              <a:rPr lang="en-GB" smtClean="0"/>
              <a:t>‹#›</a:t>
            </a:fld>
            <a:endParaRPr lang="en-GB"/>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3486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BDD0EDE-5431-4C88-9AA4-FB9341F083E5}" type="datetimeFigureOut">
              <a:rPr lang="en-GB" smtClean="0"/>
              <a:t>19/06/2021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16C86E-A235-4319-A180-3B3159470043}" type="slidenum">
              <a:rPr lang="en-GB" smtClean="0"/>
              <a:t>‹#›</a:t>
            </a:fld>
            <a:endParaRPr lang="en-GB"/>
          </a:p>
        </p:txBody>
      </p:sp>
    </p:spTree>
    <p:extLst>
      <p:ext uri="{BB962C8B-B14F-4D97-AF65-F5344CB8AC3E}">
        <p14:creationId xmlns:p14="http://schemas.microsoft.com/office/powerpoint/2010/main" val="1881334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BDD0EDE-5431-4C88-9AA4-FB9341F083E5}" type="datetimeFigureOut">
              <a:rPr lang="en-GB" smtClean="0"/>
              <a:t>19/06/2021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116C86E-A235-4319-A180-3B3159470043}" type="slidenum">
              <a:rPr lang="en-GB" smtClean="0"/>
              <a:t>‹#›</a:t>
            </a:fld>
            <a:endParaRPr lang="en-GB"/>
          </a:p>
        </p:txBody>
      </p:sp>
    </p:spTree>
    <p:extLst>
      <p:ext uri="{BB962C8B-B14F-4D97-AF65-F5344CB8AC3E}">
        <p14:creationId xmlns:p14="http://schemas.microsoft.com/office/powerpoint/2010/main" val="3562742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BDD0EDE-5431-4C88-9AA4-FB9341F083E5}" type="datetimeFigureOut">
              <a:rPr lang="en-GB" smtClean="0"/>
              <a:t>19/06/2021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116C86E-A235-4319-A180-3B3159470043}" type="slidenum">
              <a:rPr lang="en-GB" smtClean="0"/>
              <a:t>‹#›</a:t>
            </a:fld>
            <a:endParaRPr lang="en-GB"/>
          </a:p>
        </p:txBody>
      </p:sp>
    </p:spTree>
    <p:extLst>
      <p:ext uri="{BB962C8B-B14F-4D97-AF65-F5344CB8AC3E}">
        <p14:creationId xmlns:p14="http://schemas.microsoft.com/office/powerpoint/2010/main" val="805293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DD0EDE-5431-4C88-9AA4-FB9341F083E5}" type="datetimeFigureOut">
              <a:rPr lang="en-GB" smtClean="0"/>
              <a:t>19/06/2021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116C86E-A235-4319-A180-3B3159470043}" type="slidenum">
              <a:rPr lang="en-GB" smtClean="0"/>
              <a:t>‹#›</a:t>
            </a:fld>
            <a:endParaRPr lang="en-GB"/>
          </a:p>
        </p:txBody>
      </p:sp>
    </p:spTree>
    <p:extLst>
      <p:ext uri="{BB962C8B-B14F-4D97-AF65-F5344CB8AC3E}">
        <p14:creationId xmlns:p14="http://schemas.microsoft.com/office/powerpoint/2010/main" val="78747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BDD0EDE-5431-4C88-9AA4-FB9341F083E5}" type="datetimeFigureOut">
              <a:rPr lang="en-GB" smtClean="0"/>
              <a:t>19/06/2021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16C86E-A235-4319-A180-3B3159470043}" type="slidenum">
              <a:rPr lang="en-GB" smtClean="0"/>
              <a:t>‹#›</a:t>
            </a:fld>
            <a:endParaRPr lang="en-GB"/>
          </a:p>
        </p:txBody>
      </p:sp>
    </p:spTree>
    <p:extLst>
      <p:ext uri="{BB962C8B-B14F-4D97-AF65-F5344CB8AC3E}">
        <p14:creationId xmlns:p14="http://schemas.microsoft.com/office/powerpoint/2010/main" val="2891349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BDD0EDE-5431-4C88-9AA4-FB9341F083E5}" type="datetimeFigureOut">
              <a:rPr lang="en-GB" smtClean="0"/>
              <a:t>19/06/2021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116C86E-A235-4319-A180-3B3159470043}" type="slidenum">
              <a:rPr lang="en-GB" smtClean="0"/>
              <a:t>‹#›</a:t>
            </a:fld>
            <a:endParaRPr lang="en-GB"/>
          </a:p>
        </p:txBody>
      </p:sp>
    </p:spTree>
    <p:extLst>
      <p:ext uri="{BB962C8B-B14F-4D97-AF65-F5344CB8AC3E}">
        <p14:creationId xmlns:p14="http://schemas.microsoft.com/office/powerpoint/2010/main" val="3854744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1BDD0EDE-5431-4C88-9AA4-FB9341F083E5}" type="datetimeFigureOut">
              <a:rPr lang="en-GB" smtClean="0"/>
              <a:t>19/06/2021</a:t>
            </a:fld>
            <a:endParaRPr lang="en-GB"/>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GB"/>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0116C86E-A235-4319-A180-3B3159470043}" type="slidenum">
              <a:rPr lang="en-GB" smtClean="0"/>
              <a:t>‹#›</a:t>
            </a:fld>
            <a:endParaRPr lang="en-GB"/>
          </a:p>
        </p:txBody>
      </p:sp>
    </p:spTree>
    <p:extLst>
      <p:ext uri="{BB962C8B-B14F-4D97-AF65-F5344CB8AC3E}">
        <p14:creationId xmlns:p14="http://schemas.microsoft.com/office/powerpoint/2010/main" val="352107707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hyperlink" Target="https://www.ted.com/talks/saul_griffith_everyday_inventions?language=en"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s://www.ted.com/talks/astro_teller_the_unexpected_benefit_of_celebrating_failure?language=en"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antonruckman.myportfolio.com/video" TargetMode="External"/><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6D2A0-0278-4E7B-8718-11AF0BEE5CAC}"/>
              </a:ext>
            </a:extLst>
          </p:cNvPr>
          <p:cNvSpPr>
            <a:spLocks noGrp="1"/>
          </p:cNvSpPr>
          <p:nvPr>
            <p:ph type="ctrTitle"/>
          </p:nvPr>
        </p:nvSpPr>
        <p:spPr>
          <a:xfrm>
            <a:off x="1109980" y="1844824"/>
            <a:ext cx="9966960" cy="2926080"/>
          </a:xfrm>
        </p:spPr>
        <p:txBody>
          <a:bodyPr/>
          <a:lstStyle/>
          <a:p>
            <a:r>
              <a:rPr lang="en-GB" dirty="0"/>
              <a:t>Engineering</a:t>
            </a:r>
            <a:br>
              <a:rPr lang="en-GB" dirty="0"/>
            </a:br>
            <a:r>
              <a:rPr lang="en-GB" dirty="0"/>
              <a:t>Summer Tasks</a:t>
            </a:r>
          </a:p>
        </p:txBody>
      </p:sp>
    </p:spTree>
    <p:extLst>
      <p:ext uri="{BB962C8B-B14F-4D97-AF65-F5344CB8AC3E}">
        <p14:creationId xmlns:p14="http://schemas.microsoft.com/office/powerpoint/2010/main" val="319116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91344" y="216760"/>
            <a:ext cx="4176464" cy="523220"/>
          </a:xfrm>
          <a:prstGeom prst="rect">
            <a:avLst/>
          </a:prstGeom>
          <a:noFill/>
        </p:spPr>
        <p:txBody>
          <a:bodyPr wrap="square" lIns="91440" tIns="45720" rIns="91440" bIns="45720">
            <a:spAutoFit/>
          </a:bodyPr>
          <a:lstStyle/>
          <a:p>
            <a:r>
              <a:rPr lang="en-US" sz="2800" b="0" cap="none" spc="0" dirty="0">
                <a:ln w="0"/>
                <a:solidFill>
                  <a:schemeClr val="tx1"/>
                </a:solidFill>
                <a:effectLst>
                  <a:outerShdw blurRad="38100" dist="19050" dir="2700000" algn="tl" rotWithShape="0">
                    <a:schemeClr val="dk1">
                      <a:alpha val="40000"/>
                    </a:schemeClr>
                  </a:outerShdw>
                </a:effectLst>
              </a:rPr>
              <a:t>Week 4 - Design Ideas</a:t>
            </a:r>
          </a:p>
        </p:txBody>
      </p:sp>
      <p:pic>
        <p:nvPicPr>
          <p:cNvPr id="21" name="Picture 20"/>
          <p:cNvPicPr>
            <a:picLocks noChangeAspect="1"/>
          </p:cNvPicPr>
          <p:nvPr/>
        </p:nvPicPr>
        <p:blipFill rotWithShape="1">
          <a:blip r:embed="rId3"/>
          <a:srcRect l="35530" t="45438" r="33543" b="6457"/>
          <a:stretch/>
        </p:blipFill>
        <p:spPr>
          <a:xfrm>
            <a:off x="319882" y="3620655"/>
            <a:ext cx="2693356" cy="2355433"/>
          </a:xfrm>
          <a:prstGeom prst="rect">
            <a:avLst/>
          </a:prstGeom>
        </p:spPr>
      </p:pic>
      <p:pic>
        <p:nvPicPr>
          <p:cNvPr id="22" name="Picture 21"/>
          <p:cNvPicPr>
            <a:picLocks noChangeAspect="1"/>
          </p:cNvPicPr>
          <p:nvPr/>
        </p:nvPicPr>
        <p:blipFill rotWithShape="1">
          <a:blip r:embed="rId4"/>
          <a:srcRect l="31585" t="16887" r="28803" b="5706"/>
          <a:stretch/>
        </p:blipFill>
        <p:spPr>
          <a:xfrm>
            <a:off x="6366891" y="478370"/>
            <a:ext cx="5370492" cy="5900378"/>
          </a:xfrm>
          <a:prstGeom prst="rect">
            <a:avLst/>
          </a:prstGeom>
        </p:spPr>
      </p:pic>
      <p:sp>
        <p:nvSpPr>
          <p:cNvPr id="23" name="TextBox 22"/>
          <p:cNvSpPr txBox="1"/>
          <p:nvPr/>
        </p:nvSpPr>
        <p:spPr>
          <a:xfrm>
            <a:off x="185044" y="673157"/>
            <a:ext cx="6175547" cy="2462213"/>
          </a:xfrm>
          <a:prstGeom prst="rect">
            <a:avLst/>
          </a:prstGeom>
          <a:noFill/>
        </p:spPr>
        <p:txBody>
          <a:bodyPr wrap="square" rtlCol="0">
            <a:spAutoFit/>
          </a:bodyPr>
          <a:lstStyle/>
          <a:p>
            <a:r>
              <a:rPr lang="en-GB" sz="1400" dirty="0">
                <a:highlight>
                  <a:srgbClr val="FFFF00"/>
                </a:highlight>
              </a:rPr>
              <a:t>Using all the skills you have developed in the past few weeks you are now going to come up with 3 to 4 alternative design ideas for the card reader. You need to ensure that you draw in 3D and clearly annotate your designs to explain them.</a:t>
            </a:r>
          </a:p>
          <a:p>
            <a:endParaRPr lang="en-GB" sz="1400" dirty="0">
              <a:highlight>
                <a:srgbClr val="FFFF00"/>
              </a:highlight>
            </a:endParaRPr>
          </a:p>
          <a:p>
            <a:r>
              <a:rPr lang="en-GB" sz="1400" dirty="0">
                <a:highlight>
                  <a:srgbClr val="FFFF00"/>
                </a:highlight>
              </a:rPr>
              <a:t>Your annotations should draw from things you included in your </a:t>
            </a:r>
            <a:r>
              <a:rPr lang="en-GB" sz="1400" b="1" dirty="0">
                <a:highlight>
                  <a:srgbClr val="FFFF00"/>
                </a:highlight>
              </a:rPr>
              <a:t>PERFORMANCE ANALYSIS </a:t>
            </a:r>
            <a:r>
              <a:rPr lang="en-GB" sz="1400" b="1" u="sng" dirty="0">
                <a:highlight>
                  <a:srgbClr val="FFFF00"/>
                </a:highlight>
              </a:rPr>
              <a:t>and need to refer back to the issues both the client and customers have highlighted.</a:t>
            </a:r>
          </a:p>
          <a:p>
            <a:endParaRPr lang="en-GB" sz="1400" b="1" u="sng" dirty="0">
              <a:highlight>
                <a:srgbClr val="FFFF00"/>
              </a:highlight>
            </a:endParaRPr>
          </a:p>
          <a:p>
            <a:r>
              <a:rPr lang="en-GB" sz="1400" dirty="0">
                <a:highlight>
                  <a:srgbClr val="FFFF00"/>
                </a:highlight>
              </a:rPr>
              <a:t>You need to present your ideas neatly, 1 idea should take up at least 1 A4 page, if not A3 (2 separate A4 sheets) you will be expected to discuss your designs in the first week back.</a:t>
            </a:r>
          </a:p>
        </p:txBody>
      </p:sp>
      <p:sp>
        <p:nvSpPr>
          <p:cNvPr id="24" name="TextBox 23"/>
          <p:cNvSpPr txBox="1"/>
          <p:nvPr/>
        </p:nvSpPr>
        <p:spPr>
          <a:xfrm>
            <a:off x="3176668" y="3221748"/>
            <a:ext cx="3122531" cy="3293209"/>
          </a:xfrm>
          <a:prstGeom prst="rect">
            <a:avLst/>
          </a:prstGeom>
          <a:solidFill>
            <a:schemeClr val="bg1"/>
          </a:solidFill>
          <a:ln w="28575">
            <a:solidFill>
              <a:srgbClr val="FFC000"/>
            </a:solidFill>
          </a:ln>
        </p:spPr>
        <p:txBody>
          <a:bodyPr wrap="square" rtlCol="0">
            <a:spAutoFit/>
          </a:bodyPr>
          <a:lstStyle/>
          <a:p>
            <a:r>
              <a:rPr lang="en-GB" sz="1600" dirty="0"/>
              <a:t>Key issues you need to address:</a:t>
            </a:r>
          </a:p>
          <a:p>
            <a:pPr marL="285750" indent="-285750">
              <a:buFont typeface="Arial" panose="020B0604020202020204" pitchFamily="34" charset="0"/>
              <a:buChar char="•"/>
            </a:pPr>
            <a:r>
              <a:rPr lang="en-GB" sz="1600" dirty="0"/>
              <a:t>Water ingression through the plastic windows.</a:t>
            </a:r>
          </a:p>
          <a:p>
            <a:pPr marL="285750" indent="-285750">
              <a:buFont typeface="Arial" panose="020B0604020202020204" pitchFamily="34" charset="0"/>
              <a:buChar char="•"/>
            </a:pPr>
            <a:r>
              <a:rPr lang="en-GB" sz="1600" dirty="0"/>
              <a:t>Moisture build up inside the reader.</a:t>
            </a:r>
          </a:p>
          <a:p>
            <a:pPr marL="285750" indent="-285750">
              <a:buFont typeface="Arial" panose="020B0604020202020204" pitchFamily="34" charset="0"/>
              <a:buChar char="•"/>
            </a:pPr>
            <a:r>
              <a:rPr lang="en-GB" sz="1600" dirty="0"/>
              <a:t>Regular tests take place with data taken from the black box, but have to consider variables.</a:t>
            </a:r>
          </a:p>
          <a:p>
            <a:pPr marL="285750" indent="-285750">
              <a:buFont typeface="Arial" panose="020B0604020202020204" pitchFamily="34" charset="0"/>
              <a:buChar char="•"/>
            </a:pPr>
            <a:r>
              <a:rPr lang="en-GB" sz="1600" dirty="0"/>
              <a:t>States it should have lasted 10 years.</a:t>
            </a:r>
          </a:p>
          <a:p>
            <a:pPr marL="285750" indent="-285750">
              <a:buFont typeface="Arial" panose="020B0604020202020204" pitchFamily="34" charset="0"/>
              <a:buChar char="•"/>
            </a:pPr>
            <a:r>
              <a:rPr lang="en-GB" sz="1600" dirty="0"/>
              <a:t>The card reader due to demand is batch produced in batches of 1000.</a:t>
            </a:r>
          </a:p>
        </p:txBody>
      </p:sp>
      <p:sp>
        <p:nvSpPr>
          <p:cNvPr id="25" name="Rectangle 24"/>
          <p:cNvSpPr/>
          <p:nvPr/>
        </p:nvSpPr>
        <p:spPr>
          <a:xfrm>
            <a:off x="6366891" y="327259"/>
            <a:ext cx="5233982" cy="209266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6366891" y="4673599"/>
            <a:ext cx="5233982" cy="170514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0493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21C4E8-92A7-4B69-9904-72C3AD9E10AF}"/>
              </a:ext>
            </a:extLst>
          </p:cNvPr>
          <p:cNvSpPr/>
          <p:nvPr/>
        </p:nvSpPr>
        <p:spPr>
          <a:xfrm>
            <a:off x="216024" y="211287"/>
            <a:ext cx="8855202"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4400" b="0" i="0" u="none" strike="noStrike" kern="0" cap="all" spc="800" normalizeH="0" baseline="0" noProof="0" dirty="0">
                <a:ln>
                  <a:solidFill>
                    <a:sysClr val="windowText" lastClr="000000"/>
                  </a:solidFill>
                </a:ln>
                <a:solidFill>
                  <a:sysClr val="windowText" lastClr="000000"/>
                </a:solidFill>
                <a:effectLst/>
                <a:uLnTx/>
                <a:uFillTx/>
                <a:ea typeface="+mj-ea"/>
                <a:cs typeface="+mj-cs"/>
              </a:rPr>
              <a:t>Week 1 TED Talks</a:t>
            </a:r>
            <a:endParaRPr kumimoji="0" lang="en-GB" sz="4400" b="0" i="0" u="none" strike="noStrike" kern="0" cap="none" spc="0" normalizeH="0" baseline="0" noProof="0" dirty="0">
              <a:ln>
                <a:solidFill>
                  <a:sysClr val="windowText" lastClr="000000"/>
                </a:solidFill>
              </a:ln>
              <a:solidFill>
                <a:sysClr val="windowText" lastClr="000000"/>
              </a:solidFill>
              <a:effectLst/>
              <a:uLnTx/>
              <a:uFillTx/>
            </a:endParaRPr>
          </a:p>
        </p:txBody>
      </p:sp>
      <p:sp>
        <p:nvSpPr>
          <p:cNvPr id="3" name="Rectangle 2">
            <a:extLst>
              <a:ext uri="{FF2B5EF4-FFF2-40B4-BE49-F238E27FC236}">
                <a16:creationId xmlns:a16="http://schemas.microsoft.com/office/drawing/2014/main" id="{B9F5FBF2-2151-41A8-9442-1EE4997EE995}"/>
              </a:ext>
            </a:extLst>
          </p:cNvPr>
          <p:cNvSpPr/>
          <p:nvPr/>
        </p:nvSpPr>
        <p:spPr>
          <a:xfrm>
            <a:off x="216024" y="908720"/>
            <a:ext cx="11759952" cy="3416320"/>
          </a:xfrm>
          <a:prstGeom prst="rect">
            <a:avLst/>
          </a:prstGeom>
        </p:spPr>
        <p:txBody>
          <a:bodyPr wrap="square">
            <a:spAutoFit/>
          </a:bodyPr>
          <a:lstStyle/>
          <a:p>
            <a:r>
              <a:rPr lang="en-GB" dirty="0">
                <a:latin typeface="inherit"/>
              </a:rPr>
              <a:t>Take a look at the following TED talks related to Engineering, I have selected these to further your curiosity within the subject, and hopefully expand your horizons in terms of where Engineering can take you:</a:t>
            </a:r>
          </a:p>
          <a:p>
            <a:br>
              <a:rPr lang="en-GB" dirty="0">
                <a:latin typeface="inherit"/>
              </a:rPr>
            </a:br>
            <a:endParaRPr lang="en-GB" dirty="0">
              <a:latin typeface="inherit"/>
            </a:endParaRPr>
          </a:p>
          <a:p>
            <a:r>
              <a:rPr lang="en-GB" dirty="0">
                <a:solidFill>
                  <a:srgbClr val="800080"/>
                </a:solidFill>
                <a:latin typeface="inherit"/>
                <a:hlinkClick r:id="rId3"/>
              </a:rPr>
              <a:t>https://www.ted.com/talks/saul_griffith_everyday_inventions?language=en</a:t>
            </a:r>
            <a:endParaRPr lang="en-GB" dirty="0">
              <a:solidFill>
                <a:srgbClr val="800080"/>
              </a:solidFill>
              <a:latin typeface="inherit"/>
            </a:endParaRPr>
          </a:p>
          <a:p>
            <a:endParaRPr lang="en-GB" dirty="0">
              <a:latin typeface="inherit"/>
            </a:endParaRPr>
          </a:p>
          <a:p>
            <a:r>
              <a:rPr lang="en-GB" dirty="0">
                <a:solidFill>
                  <a:srgbClr val="800080"/>
                </a:solidFill>
                <a:latin typeface="inherit"/>
                <a:hlinkClick r:id="rId4"/>
              </a:rPr>
              <a:t>https://www.ted.com/talks/astro_teller_the_unexpected_benefit_of_celebrating_failure?language=en</a:t>
            </a:r>
            <a:endParaRPr lang="en-GB" dirty="0">
              <a:solidFill>
                <a:srgbClr val="800080"/>
              </a:solidFill>
              <a:latin typeface="inherit"/>
            </a:endParaRPr>
          </a:p>
          <a:p>
            <a:endParaRPr lang="en-GB" b="0" i="0" dirty="0">
              <a:solidFill>
                <a:srgbClr val="800080"/>
              </a:solidFill>
              <a:effectLst/>
              <a:latin typeface="inherit"/>
            </a:endParaRPr>
          </a:p>
          <a:p>
            <a:r>
              <a:rPr lang="en-GB" dirty="0">
                <a:latin typeface="inherit"/>
              </a:rPr>
              <a:t>As you watch these, it would be good to watch each one through once, then I am looking for you to produce an A4 page for each video summarising the key things they are talking about and discussing throughout their TED talks.</a:t>
            </a:r>
          </a:p>
          <a:p>
            <a:endParaRPr lang="en-GB" b="0" i="0" dirty="0">
              <a:effectLst/>
              <a:latin typeface="inherit"/>
            </a:endParaRPr>
          </a:p>
          <a:p>
            <a:r>
              <a:rPr lang="en-GB" b="0" i="0" dirty="0">
                <a:effectLst/>
                <a:latin typeface="inherit"/>
              </a:rPr>
              <a:t>This should </a:t>
            </a:r>
            <a:r>
              <a:rPr lang="en-GB" dirty="0">
                <a:latin typeface="inherit"/>
              </a:rPr>
              <a:t>be completed in Week 1 as your Engineering focus.</a:t>
            </a:r>
            <a:endParaRPr lang="en-GB" b="0" i="0" dirty="0">
              <a:effectLst/>
              <a:latin typeface="inherit"/>
            </a:endParaRPr>
          </a:p>
        </p:txBody>
      </p:sp>
      <p:pic>
        <p:nvPicPr>
          <p:cNvPr id="4" name="Picture 3">
            <a:extLst>
              <a:ext uri="{FF2B5EF4-FFF2-40B4-BE49-F238E27FC236}">
                <a16:creationId xmlns:a16="http://schemas.microsoft.com/office/drawing/2014/main" id="{E648DF0D-FFB6-4F16-95F1-B1ED8E46BB51}"/>
              </a:ext>
            </a:extLst>
          </p:cNvPr>
          <p:cNvPicPr>
            <a:picLocks noChangeAspect="1"/>
          </p:cNvPicPr>
          <p:nvPr/>
        </p:nvPicPr>
        <p:blipFill rotWithShape="1">
          <a:blip r:embed="rId5"/>
          <a:srcRect t="16540" r="34163" b="17422"/>
          <a:stretch/>
        </p:blipFill>
        <p:spPr>
          <a:xfrm>
            <a:off x="1917102" y="4324504"/>
            <a:ext cx="3960440" cy="2234586"/>
          </a:xfrm>
          <a:prstGeom prst="rect">
            <a:avLst/>
          </a:prstGeom>
        </p:spPr>
      </p:pic>
      <p:pic>
        <p:nvPicPr>
          <p:cNvPr id="5" name="Picture 4">
            <a:extLst>
              <a:ext uri="{FF2B5EF4-FFF2-40B4-BE49-F238E27FC236}">
                <a16:creationId xmlns:a16="http://schemas.microsoft.com/office/drawing/2014/main" id="{4D5A1941-55F1-44C2-B2FE-599C8BABD02A}"/>
              </a:ext>
            </a:extLst>
          </p:cNvPr>
          <p:cNvPicPr>
            <a:picLocks noChangeAspect="1"/>
          </p:cNvPicPr>
          <p:nvPr/>
        </p:nvPicPr>
        <p:blipFill rotWithShape="1">
          <a:blip r:embed="rId6"/>
          <a:srcRect t="17451" r="34053" b="17451"/>
          <a:stretch/>
        </p:blipFill>
        <p:spPr>
          <a:xfrm>
            <a:off x="6032123" y="4324503"/>
            <a:ext cx="4024317" cy="2234585"/>
          </a:xfrm>
          <a:prstGeom prst="rect">
            <a:avLst/>
          </a:prstGeom>
        </p:spPr>
      </p:pic>
    </p:spTree>
    <p:extLst>
      <p:ext uri="{BB962C8B-B14F-4D97-AF65-F5344CB8AC3E}">
        <p14:creationId xmlns:p14="http://schemas.microsoft.com/office/powerpoint/2010/main" val="3110149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21C4E8-92A7-4B69-9904-72C3AD9E10AF}"/>
              </a:ext>
            </a:extLst>
          </p:cNvPr>
          <p:cNvSpPr/>
          <p:nvPr/>
        </p:nvSpPr>
        <p:spPr>
          <a:xfrm>
            <a:off x="216024" y="211287"/>
            <a:ext cx="8855202"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4400" b="0" i="0" u="none" strike="noStrike" kern="0" cap="all" spc="800" normalizeH="0" baseline="0" noProof="0" dirty="0">
                <a:ln>
                  <a:solidFill>
                    <a:sysClr val="windowText" lastClr="000000"/>
                  </a:solidFill>
                </a:ln>
                <a:solidFill>
                  <a:sysClr val="windowText" lastClr="000000"/>
                </a:solidFill>
                <a:effectLst/>
                <a:uLnTx/>
                <a:uFillTx/>
                <a:ea typeface="+mj-ea"/>
                <a:cs typeface="+mj-cs"/>
              </a:rPr>
              <a:t>Week 2 Drawing Skills</a:t>
            </a:r>
            <a:endParaRPr kumimoji="0" lang="en-GB" sz="4400" b="0" i="0" u="none" strike="noStrike" kern="0" cap="none" spc="0" normalizeH="0" baseline="0" noProof="0" dirty="0">
              <a:ln>
                <a:solidFill>
                  <a:sysClr val="windowText" lastClr="000000"/>
                </a:solidFill>
              </a:ln>
              <a:solidFill>
                <a:sysClr val="windowText" lastClr="000000"/>
              </a:solidFill>
              <a:effectLst/>
              <a:uLnTx/>
              <a:uFillTx/>
            </a:endParaRPr>
          </a:p>
        </p:txBody>
      </p:sp>
      <p:sp>
        <p:nvSpPr>
          <p:cNvPr id="3" name="Rectangle 2">
            <a:extLst>
              <a:ext uri="{FF2B5EF4-FFF2-40B4-BE49-F238E27FC236}">
                <a16:creationId xmlns:a16="http://schemas.microsoft.com/office/drawing/2014/main" id="{B9F5FBF2-2151-41A8-9442-1EE4997EE995}"/>
              </a:ext>
            </a:extLst>
          </p:cNvPr>
          <p:cNvSpPr/>
          <p:nvPr/>
        </p:nvSpPr>
        <p:spPr>
          <a:xfrm>
            <a:off x="216024" y="908720"/>
            <a:ext cx="8760296" cy="5324535"/>
          </a:xfrm>
          <a:prstGeom prst="rect">
            <a:avLst/>
          </a:prstGeom>
        </p:spPr>
        <p:txBody>
          <a:bodyPr wrap="square">
            <a:spAutoFit/>
          </a:bodyPr>
          <a:lstStyle/>
          <a:p>
            <a:r>
              <a:rPr lang="en-GB" sz="2000" dirty="0">
                <a:latin typeface="inherit"/>
              </a:rPr>
              <a:t>Take a look at the following links taking you through some key skills you need to be able to feel confident with as part of the Engineering course. </a:t>
            </a:r>
          </a:p>
          <a:p>
            <a:endParaRPr lang="en-GB" sz="2000" dirty="0">
              <a:latin typeface="inherit"/>
            </a:endParaRPr>
          </a:p>
          <a:p>
            <a:r>
              <a:rPr lang="en-GB" sz="2000" dirty="0">
                <a:solidFill>
                  <a:srgbClr val="800080"/>
                </a:solidFill>
                <a:latin typeface="inherit"/>
                <a:hlinkClick r:id="rId3"/>
              </a:rPr>
              <a:t>https://antonruckman.myportfolio.com/video</a:t>
            </a:r>
            <a:endParaRPr lang="en-GB" sz="2000" dirty="0">
              <a:solidFill>
                <a:srgbClr val="800080"/>
              </a:solidFill>
              <a:latin typeface="inherit"/>
            </a:endParaRPr>
          </a:p>
          <a:p>
            <a:endParaRPr lang="en-GB" sz="2000" b="0" i="0" dirty="0">
              <a:solidFill>
                <a:srgbClr val="800080"/>
              </a:solidFill>
              <a:effectLst/>
              <a:latin typeface="inherit"/>
            </a:endParaRPr>
          </a:p>
          <a:p>
            <a:r>
              <a:rPr lang="en-GB" sz="2000" dirty="0">
                <a:latin typeface="inherit"/>
              </a:rPr>
              <a:t>As you watch these you need to be completing the tasks Anton </a:t>
            </a:r>
            <a:r>
              <a:rPr lang="en-GB" sz="2000" dirty="0" err="1">
                <a:latin typeface="inherit"/>
              </a:rPr>
              <a:t>Ruckman</a:t>
            </a:r>
            <a:r>
              <a:rPr lang="en-GB" sz="2000" dirty="0">
                <a:latin typeface="inherit"/>
              </a:rPr>
              <a:t> is taking you through as the videos play. You need to complete Lesson 2, Lesson 3, Lesson 5 and Lesson 6. The work you produce will need to be handed in, so please take care when presenting this.</a:t>
            </a:r>
          </a:p>
          <a:p>
            <a:endParaRPr lang="en-GB" sz="2000" dirty="0">
              <a:latin typeface="inherit"/>
            </a:endParaRPr>
          </a:p>
          <a:p>
            <a:pPr marL="285750" indent="-285750">
              <a:buFont typeface="Arial" panose="020B0604020202020204" pitchFamily="34" charset="0"/>
              <a:buChar char="•"/>
            </a:pPr>
            <a:r>
              <a:rPr lang="en-GB" sz="2000" dirty="0">
                <a:latin typeface="inherit"/>
              </a:rPr>
              <a:t>Lesson 2 – Lasts about 5 minutes, so is a warm up task</a:t>
            </a:r>
          </a:p>
          <a:p>
            <a:pPr marL="285750" indent="-285750">
              <a:buFont typeface="Arial" panose="020B0604020202020204" pitchFamily="34" charset="0"/>
              <a:buChar char="•"/>
            </a:pPr>
            <a:r>
              <a:rPr lang="en-GB" sz="2000" dirty="0">
                <a:latin typeface="inherit"/>
              </a:rPr>
              <a:t>Lesson 3 – Lasts about 10 minutes, and is slightly more advanced</a:t>
            </a:r>
          </a:p>
          <a:p>
            <a:pPr marL="285750" indent="-285750">
              <a:buFont typeface="Arial" panose="020B0604020202020204" pitchFamily="34" charset="0"/>
              <a:buChar char="•"/>
            </a:pPr>
            <a:r>
              <a:rPr lang="en-GB" sz="2000" dirty="0">
                <a:latin typeface="inherit"/>
              </a:rPr>
              <a:t>Lesson 5 – Lasts about 20 minutes, this takes you through 2 point perspective</a:t>
            </a:r>
          </a:p>
          <a:p>
            <a:pPr marL="285750" indent="-285750">
              <a:buFont typeface="Arial" panose="020B0604020202020204" pitchFamily="34" charset="0"/>
              <a:buChar char="•"/>
            </a:pPr>
            <a:r>
              <a:rPr lang="en-GB" sz="2000" dirty="0">
                <a:latin typeface="inherit"/>
              </a:rPr>
              <a:t>Lesson 6 – Lasts about 20 minutes as well, this takes you through 3 point perspective</a:t>
            </a:r>
          </a:p>
          <a:p>
            <a:endParaRPr lang="en-GB" sz="2000" b="0" i="0" dirty="0">
              <a:effectLst/>
              <a:latin typeface="inherit"/>
            </a:endParaRPr>
          </a:p>
          <a:p>
            <a:r>
              <a:rPr lang="en-GB" sz="2000" b="0" i="0" dirty="0">
                <a:effectLst/>
                <a:latin typeface="inherit"/>
              </a:rPr>
              <a:t>This should </a:t>
            </a:r>
            <a:r>
              <a:rPr lang="en-GB" sz="2000" dirty="0">
                <a:latin typeface="inherit"/>
              </a:rPr>
              <a:t>be completed in Week 2 as your Engineering focus.</a:t>
            </a:r>
            <a:endParaRPr lang="en-GB" sz="2000" b="0" i="0" dirty="0">
              <a:effectLst/>
              <a:latin typeface="inherit"/>
            </a:endParaRPr>
          </a:p>
        </p:txBody>
      </p:sp>
      <p:grpSp>
        <p:nvGrpSpPr>
          <p:cNvPr id="10" name="Group 9">
            <a:extLst>
              <a:ext uri="{FF2B5EF4-FFF2-40B4-BE49-F238E27FC236}">
                <a16:creationId xmlns:a16="http://schemas.microsoft.com/office/drawing/2014/main" id="{A4D5CA6C-AE31-4E0A-A1A4-A71E9799E8C4}"/>
              </a:ext>
            </a:extLst>
          </p:cNvPr>
          <p:cNvGrpSpPr/>
          <p:nvPr/>
        </p:nvGrpSpPr>
        <p:grpSpPr>
          <a:xfrm>
            <a:off x="9130348" y="332655"/>
            <a:ext cx="2718501" cy="6189889"/>
            <a:chOff x="8904312" y="-182019"/>
            <a:chExt cx="2944538" cy="6704564"/>
          </a:xfrm>
        </p:grpSpPr>
        <p:pic>
          <p:nvPicPr>
            <p:cNvPr id="6" name="Picture 5">
              <a:extLst>
                <a:ext uri="{FF2B5EF4-FFF2-40B4-BE49-F238E27FC236}">
                  <a16:creationId xmlns:a16="http://schemas.microsoft.com/office/drawing/2014/main" id="{A68A05FF-F54D-4FFA-8AE3-9FE08ADE9E82}"/>
                </a:ext>
              </a:extLst>
            </p:cNvPr>
            <p:cNvPicPr>
              <a:picLocks noChangeAspect="1"/>
            </p:cNvPicPr>
            <p:nvPr/>
          </p:nvPicPr>
          <p:blipFill rotWithShape="1">
            <a:blip r:embed="rId4"/>
            <a:srcRect l="28147" t="35300" r="28738" b="21650"/>
            <a:stretch/>
          </p:blipFill>
          <p:spPr>
            <a:xfrm>
              <a:off x="8904312" y="-182019"/>
              <a:ext cx="2944538" cy="1653781"/>
            </a:xfrm>
            <a:prstGeom prst="rect">
              <a:avLst/>
            </a:prstGeom>
          </p:spPr>
        </p:pic>
        <p:pic>
          <p:nvPicPr>
            <p:cNvPr id="7" name="Picture 6">
              <a:extLst>
                <a:ext uri="{FF2B5EF4-FFF2-40B4-BE49-F238E27FC236}">
                  <a16:creationId xmlns:a16="http://schemas.microsoft.com/office/drawing/2014/main" id="{95797B21-9005-4F21-BAD3-C9FCFAD9C687}"/>
                </a:ext>
              </a:extLst>
            </p:cNvPr>
            <p:cNvPicPr>
              <a:picLocks noChangeAspect="1"/>
            </p:cNvPicPr>
            <p:nvPr/>
          </p:nvPicPr>
          <p:blipFill rotWithShape="1">
            <a:blip r:embed="rId5"/>
            <a:srcRect l="27556" t="38450" r="28738" b="19550"/>
            <a:stretch/>
          </p:blipFill>
          <p:spPr>
            <a:xfrm>
              <a:off x="8904312" y="3223437"/>
              <a:ext cx="2944538" cy="1591643"/>
            </a:xfrm>
            <a:prstGeom prst="rect">
              <a:avLst/>
            </a:prstGeom>
          </p:spPr>
        </p:pic>
        <p:pic>
          <p:nvPicPr>
            <p:cNvPr id="8" name="Picture 7">
              <a:extLst>
                <a:ext uri="{FF2B5EF4-FFF2-40B4-BE49-F238E27FC236}">
                  <a16:creationId xmlns:a16="http://schemas.microsoft.com/office/drawing/2014/main" id="{D2589E4B-BD13-46D2-9BB9-C7EB757611E7}"/>
                </a:ext>
              </a:extLst>
            </p:cNvPr>
            <p:cNvPicPr>
              <a:picLocks noChangeAspect="1"/>
            </p:cNvPicPr>
            <p:nvPr/>
          </p:nvPicPr>
          <p:blipFill rotWithShape="1">
            <a:blip r:embed="rId6"/>
            <a:srcRect l="27556" t="29000" r="28738" b="27950"/>
            <a:stretch/>
          </p:blipFill>
          <p:spPr>
            <a:xfrm>
              <a:off x="8904312" y="1531884"/>
              <a:ext cx="2944538" cy="1631432"/>
            </a:xfrm>
            <a:prstGeom prst="rect">
              <a:avLst/>
            </a:prstGeom>
          </p:spPr>
        </p:pic>
        <p:pic>
          <p:nvPicPr>
            <p:cNvPr id="9" name="Picture 8">
              <a:extLst>
                <a:ext uri="{FF2B5EF4-FFF2-40B4-BE49-F238E27FC236}">
                  <a16:creationId xmlns:a16="http://schemas.microsoft.com/office/drawing/2014/main" id="{35F46CBE-3619-4492-9C9E-4F7A986896AD}"/>
                </a:ext>
              </a:extLst>
            </p:cNvPr>
            <p:cNvPicPr>
              <a:picLocks noChangeAspect="1"/>
            </p:cNvPicPr>
            <p:nvPr/>
          </p:nvPicPr>
          <p:blipFill rotWithShape="1">
            <a:blip r:embed="rId7"/>
            <a:srcRect l="27556" t="36980" r="28738" b="19551"/>
            <a:stretch/>
          </p:blipFill>
          <p:spPr>
            <a:xfrm>
              <a:off x="8904312" y="4875201"/>
              <a:ext cx="2944538" cy="1647344"/>
            </a:xfrm>
            <a:prstGeom prst="rect">
              <a:avLst/>
            </a:prstGeom>
          </p:spPr>
        </p:pic>
      </p:grpSp>
    </p:spTree>
    <p:extLst>
      <p:ext uri="{BB962C8B-B14F-4D97-AF65-F5344CB8AC3E}">
        <p14:creationId xmlns:p14="http://schemas.microsoft.com/office/powerpoint/2010/main" val="1633564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0528" t="23292" r="28063" b="6458"/>
          <a:stretch/>
        </p:blipFill>
        <p:spPr>
          <a:xfrm>
            <a:off x="917351" y="2132315"/>
            <a:ext cx="4711289" cy="4493772"/>
          </a:xfrm>
          <a:prstGeom prst="rect">
            <a:avLst/>
          </a:prstGeom>
        </p:spPr>
      </p:pic>
      <p:pic>
        <p:nvPicPr>
          <p:cNvPr id="3" name="Picture 2"/>
          <p:cNvPicPr>
            <a:picLocks noChangeAspect="1"/>
          </p:cNvPicPr>
          <p:nvPr/>
        </p:nvPicPr>
        <p:blipFill rotWithShape="1">
          <a:blip r:embed="rId4"/>
          <a:srcRect l="31585" t="16887" r="28803" b="5706"/>
          <a:stretch/>
        </p:blipFill>
        <p:spPr>
          <a:xfrm>
            <a:off x="6272009" y="463639"/>
            <a:ext cx="5370492" cy="5900378"/>
          </a:xfrm>
          <a:prstGeom prst="rect">
            <a:avLst/>
          </a:prstGeom>
        </p:spPr>
      </p:pic>
      <p:sp>
        <p:nvSpPr>
          <p:cNvPr id="4" name="TextBox 3"/>
          <p:cNvSpPr txBox="1"/>
          <p:nvPr/>
        </p:nvSpPr>
        <p:spPr>
          <a:xfrm>
            <a:off x="245173" y="773873"/>
            <a:ext cx="6045689" cy="1323439"/>
          </a:xfrm>
          <a:prstGeom prst="rect">
            <a:avLst/>
          </a:prstGeom>
          <a:noFill/>
        </p:spPr>
        <p:txBody>
          <a:bodyPr wrap="square" rtlCol="0">
            <a:spAutoFit/>
          </a:bodyPr>
          <a:lstStyle/>
          <a:p>
            <a:r>
              <a:rPr lang="en-GB" sz="1600" b="1" dirty="0"/>
              <a:t>Read through the task information and the client brief. Make notes on </a:t>
            </a:r>
            <a:r>
              <a:rPr lang="en-GB" sz="1600" b="1" dirty="0">
                <a:highlight>
                  <a:srgbClr val="FFFF00"/>
                </a:highlight>
              </a:rPr>
              <a:t>what must be included </a:t>
            </a:r>
            <a:r>
              <a:rPr lang="en-GB" sz="1600" b="1" dirty="0"/>
              <a:t>in a new card reader design and what areas you feel </a:t>
            </a:r>
            <a:r>
              <a:rPr lang="en-GB" sz="1600" b="1" dirty="0">
                <a:highlight>
                  <a:srgbClr val="FFFF00"/>
                </a:highlight>
              </a:rPr>
              <a:t>could be improved</a:t>
            </a:r>
            <a:r>
              <a:rPr lang="en-GB" sz="1600" b="1" dirty="0"/>
              <a:t>.</a:t>
            </a:r>
          </a:p>
          <a:p>
            <a:pPr marL="285750" indent="-285750">
              <a:buFont typeface="Arial" panose="020B0604020202020204" pitchFamily="34" charset="0"/>
              <a:buChar char="•"/>
            </a:pPr>
            <a:r>
              <a:rPr lang="en-GB" sz="1600" b="1" dirty="0"/>
              <a:t>You can print this page off and highlight/annotate, or you can complete this on a separate piece of paper.</a:t>
            </a:r>
          </a:p>
        </p:txBody>
      </p:sp>
      <p:sp>
        <p:nvSpPr>
          <p:cNvPr id="5" name="Rectangle 4"/>
          <p:cNvSpPr/>
          <p:nvPr/>
        </p:nvSpPr>
        <p:spPr>
          <a:xfrm>
            <a:off x="245173" y="231913"/>
            <a:ext cx="4124912"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Week 3 Analysis Task</a:t>
            </a:r>
          </a:p>
        </p:txBody>
      </p:sp>
    </p:spTree>
    <p:extLst>
      <p:ext uri="{BB962C8B-B14F-4D97-AF65-F5344CB8AC3E}">
        <p14:creationId xmlns:p14="http://schemas.microsoft.com/office/powerpoint/2010/main" val="3821510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1892" t="32483" r="8827" b="1355"/>
          <a:stretch/>
        </p:blipFill>
        <p:spPr>
          <a:xfrm>
            <a:off x="4559120" y="2243847"/>
            <a:ext cx="3078051" cy="2450862"/>
          </a:xfrm>
          <a:prstGeom prst="rect">
            <a:avLst/>
          </a:prstGeom>
          <a:solidFill>
            <a:schemeClr val="bg1"/>
          </a:solidFill>
        </p:spPr>
      </p:pic>
      <p:sp>
        <p:nvSpPr>
          <p:cNvPr id="3" name="TextBox 2"/>
          <p:cNvSpPr txBox="1"/>
          <p:nvPr/>
        </p:nvSpPr>
        <p:spPr>
          <a:xfrm>
            <a:off x="115908" y="1236129"/>
            <a:ext cx="3928057" cy="861774"/>
          </a:xfrm>
          <a:prstGeom prst="rect">
            <a:avLst/>
          </a:prstGeom>
          <a:solidFill>
            <a:schemeClr val="bg1"/>
          </a:solidFill>
          <a:ln>
            <a:solidFill>
              <a:schemeClr val="tx1"/>
            </a:solidFill>
          </a:ln>
        </p:spPr>
        <p:txBody>
          <a:bodyPr wrap="square" rtlCol="0">
            <a:spAutoFit/>
          </a:bodyPr>
          <a:lstStyle/>
          <a:p>
            <a:r>
              <a:rPr lang="en-GB" sz="1200" b="1" dirty="0"/>
              <a:t>Product form</a:t>
            </a:r>
          </a:p>
          <a:p>
            <a:endParaRPr lang="en-GB" dirty="0"/>
          </a:p>
          <a:p>
            <a:endParaRPr lang="en-GB" dirty="0"/>
          </a:p>
        </p:txBody>
      </p:sp>
      <p:sp>
        <p:nvSpPr>
          <p:cNvPr id="4" name="TextBox 3"/>
          <p:cNvSpPr txBox="1"/>
          <p:nvPr/>
        </p:nvSpPr>
        <p:spPr>
          <a:xfrm>
            <a:off x="115908" y="2169928"/>
            <a:ext cx="3928057" cy="861774"/>
          </a:xfrm>
          <a:prstGeom prst="rect">
            <a:avLst/>
          </a:prstGeom>
          <a:solidFill>
            <a:schemeClr val="bg1"/>
          </a:solidFill>
          <a:ln>
            <a:solidFill>
              <a:schemeClr val="tx1"/>
            </a:solidFill>
          </a:ln>
        </p:spPr>
        <p:txBody>
          <a:bodyPr wrap="square" rtlCol="0">
            <a:spAutoFit/>
          </a:bodyPr>
          <a:lstStyle/>
          <a:p>
            <a:r>
              <a:rPr lang="en-GB" sz="1200" b="1" dirty="0"/>
              <a:t>Product functionality</a:t>
            </a:r>
          </a:p>
          <a:p>
            <a:endParaRPr lang="en-GB" dirty="0"/>
          </a:p>
          <a:p>
            <a:endParaRPr lang="en-GB" dirty="0"/>
          </a:p>
        </p:txBody>
      </p:sp>
      <p:sp>
        <p:nvSpPr>
          <p:cNvPr id="5" name="TextBox 4"/>
          <p:cNvSpPr txBox="1"/>
          <p:nvPr/>
        </p:nvSpPr>
        <p:spPr>
          <a:xfrm>
            <a:off x="115908" y="3103727"/>
            <a:ext cx="3928057" cy="861774"/>
          </a:xfrm>
          <a:prstGeom prst="rect">
            <a:avLst/>
          </a:prstGeom>
          <a:solidFill>
            <a:schemeClr val="bg1"/>
          </a:solidFill>
          <a:ln>
            <a:solidFill>
              <a:schemeClr val="tx1"/>
            </a:solidFill>
          </a:ln>
        </p:spPr>
        <p:txBody>
          <a:bodyPr wrap="square" rtlCol="0">
            <a:spAutoFit/>
          </a:bodyPr>
          <a:lstStyle/>
          <a:p>
            <a:r>
              <a:rPr lang="en-GB" sz="1200" b="1" dirty="0"/>
              <a:t>Technical considerations</a:t>
            </a:r>
          </a:p>
          <a:p>
            <a:endParaRPr lang="en-GB" dirty="0"/>
          </a:p>
          <a:p>
            <a:endParaRPr lang="en-GB" dirty="0"/>
          </a:p>
        </p:txBody>
      </p:sp>
      <p:sp>
        <p:nvSpPr>
          <p:cNvPr id="6" name="TextBox 5"/>
          <p:cNvSpPr txBox="1"/>
          <p:nvPr/>
        </p:nvSpPr>
        <p:spPr>
          <a:xfrm>
            <a:off x="115908" y="4037526"/>
            <a:ext cx="3928057" cy="861774"/>
          </a:xfrm>
          <a:prstGeom prst="rect">
            <a:avLst/>
          </a:prstGeom>
          <a:solidFill>
            <a:schemeClr val="bg1"/>
          </a:solidFill>
          <a:ln>
            <a:solidFill>
              <a:schemeClr val="tx1"/>
            </a:solidFill>
          </a:ln>
        </p:spPr>
        <p:txBody>
          <a:bodyPr wrap="square" rtlCol="0">
            <a:spAutoFit/>
          </a:bodyPr>
          <a:lstStyle/>
          <a:p>
            <a:r>
              <a:rPr lang="en-GB" sz="1200" b="1" dirty="0"/>
              <a:t>Material strength</a:t>
            </a:r>
          </a:p>
          <a:p>
            <a:endParaRPr lang="en-GB" dirty="0"/>
          </a:p>
          <a:p>
            <a:endParaRPr lang="en-GB" dirty="0"/>
          </a:p>
        </p:txBody>
      </p:sp>
      <p:sp>
        <p:nvSpPr>
          <p:cNvPr id="7" name="TextBox 6"/>
          <p:cNvSpPr txBox="1"/>
          <p:nvPr/>
        </p:nvSpPr>
        <p:spPr>
          <a:xfrm>
            <a:off x="115907" y="4971325"/>
            <a:ext cx="3928057" cy="861774"/>
          </a:xfrm>
          <a:prstGeom prst="rect">
            <a:avLst/>
          </a:prstGeom>
          <a:solidFill>
            <a:schemeClr val="bg1"/>
          </a:solidFill>
          <a:ln>
            <a:solidFill>
              <a:schemeClr val="tx1"/>
            </a:solidFill>
          </a:ln>
        </p:spPr>
        <p:txBody>
          <a:bodyPr wrap="square" rtlCol="0">
            <a:spAutoFit/>
          </a:bodyPr>
          <a:lstStyle/>
          <a:p>
            <a:r>
              <a:rPr lang="en-GB" sz="1200" b="1" dirty="0"/>
              <a:t>Material stiffness</a:t>
            </a:r>
          </a:p>
          <a:p>
            <a:endParaRPr lang="en-GB" dirty="0"/>
          </a:p>
          <a:p>
            <a:endParaRPr lang="en-GB" dirty="0"/>
          </a:p>
        </p:txBody>
      </p:sp>
      <p:sp>
        <p:nvSpPr>
          <p:cNvPr id="8" name="TextBox 7"/>
          <p:cNvSpPr txBox="1"/>
          <p:nvPr/>
        </p:nvSpPr>
        <p:spPr>
          <a:xfrm>
            <a:off x="115907" y="5905124"/>
            <a:ext cx="3928057" cy="861774"/>
          </a:xfrm>
          <a:prstGeom prst="rect">
            <a:avLst/>
          </a:prstGeom>
          <a:solidFill>
            <a:schemeClr val="bg1"/>
          </a:solidFill>
          <a:ln>
            <a:solidFill>
              <a:schemeClr val="tx1"/>
            </a:solidFill>
          </a:ln>
        </p:spPr>
        <p:txBody>
          <a:bodyPr wrap="square" rtlCol="0">
            <a:spAutoFit/>
          </a:bodyPr>
          <a:lstStyle/>
          <a:p>
            <a:r>
              <a:rPr lang="en-GB" sz="1200" b="1" dirty="0"/>
              <a:t>Material price</a:t>
            </a:r>
          </a:p>
          <a:p>
            <a:endParaRPr lang="en-GB" dirty="0"/>
          </a:p>
          <a:p>
            <a:endParaRPr lang="en-GB" dirty="0"/>
          </a:p>
        </p:txBody>
      </p:sp>
      <p:sp>
        <p:nvSpPr>
          <p:cNvPr id="9" name="TextBox 8"/>
          <p:cNvSpPr txBox="1"/>
          <p:nvPr/>
        </p:nvSpPr>
        <p:spPr>
          <a:xfrm>
            <a:off x="4131970" y="309093"/>
            <a:ext cx="3928057" cy="861774"/>
          </a:xfrm>
          <a:prstGeom prst="rect">
            <a:avLst/>
          </a:prstGeom>
          <a:solidFill>
            <a:schemeClr val="bg1"/>
          </a:solidFill>
          <a:ln>
            <a:solidFill>
              <a:schemeClr val="tx1"/>
            </a:solidFill>
          </a:ln>
        </p:spPr>
        <p:txBody>
          <a:bodyPr wrap="square" rtlCol="0">
            <a:spAutoFit/>
          </a:bodyPr>
          <a:lstStyle/>
          <a:p>
            <a:r>
              <a:rPr lang="en-GB" sz="1200" b="1" dirty="0"/>
              <a:t>Material …..</a:t>
            </a:r>
          </a:p>
          <a:p>
            <a:endParaRPr lang="en-GB" dirty="0"/>
          </a:p>
          <a:p>
            <a:endParaRPr lang="en-GB" dirty="0"/>
          </a:p>
        </p:txBody>
      </p:sp>
      <p:sp>
        <p:nvSpPr>
          <p:cNvPr id="10" name="TextBox 9"/>
          <p:cNvSpPr txBox="1"/>
          <p:nvPr/>
        </p:nvSpPr>
        <p:spPr>
          <a:xfrm>
            <a:off x="4144849" y="1305228"/>
            <a:ext cx="3928057" cy="861774"/>
          </a:xfrm>
          <a:prstGeom prst="rect">
            <a:avLst/>
          </a:prstGeom>
          <a:solidFill>
            <a:schemeClr val="bg1"/>
          </a:solidFill>
          <a:ln>
            <a:solidFill>
              <a:schemeClr val="tx1"/>
            </a:solidFill>
          </a:ln>
        </p:spPr>
        <p:txBody>
          <a:bodyPr wrap="square" rtlCol="0">
            <a:spAutoFit/>
          </a:bodyPr>
          <a:lstStyle/>
          <a:p>
            <a:r>
              <a:rPr lang="en-GB" sz="1200" b="1" dirty="0"/>
              <a:t>Material …..</a:t>
            </a:r>
          </a:p>
          <a:p>
            <a:endParaRPr lang="en-GB" dirty="0"/>
          </a:p>
          <a:p>
            <a:endParaRPr lang="en-GB" dirty="0"/>
          </a:p>
        </p:txBody>
      </p:sp>
      <p:sp>
        <p:nvSpPr>
          <p:cNvPr id="11" name="TextBox 10"/>
          <p:cNvSpPr txBox="1"/>
          <p:nvPr/>
        </p:nvSpPr>
        <p:spPr>
          <a:xfrm>
            <a:off x="8148035" y="1162546"/>
            <a:ext cx="3928057" cy="861774"/>
          </a:xfrm>
          <a:prstGeom prst="rect">
            <a:avLst/>
          </a:prstGeom>
          <a:solidFill>
            <a:schemeClr val="bg1"/>
          </a:solidFill>
          <a:ln>
            <a:solidFill>
              <a:schemeClr val="tx1"/>
            </a:solidFill>
          </a:ln>
        </p:spPr>
        <p:txBody>
          <a:bodyPr wrap="square" rtlCol="0">
            <a:spAutoFit/>
          </a:bodyPr>
          <a:lstStyle/>
          <a:p>
            <a:r>
              <a:rPr lang="en-GB" sz="1200" b="1" dirty="0"/>
              <a:t>Choice of components</a:t>
            </a:r>
          </a:p>
          <a:p>
            <a:endParaRPr lang="en-GB" dirty="0"/>
          </a:p>
          <a:p>
            <a:endParaRPr lang="en-GB" dirty="0"/>
          </a:p>
        </p:txBody>
      </p:sp>
      <p:sp>
        <p:nvSpPr>
          <p:cNvPr id="12" name="TextBox 11"/>
          <p:cNvSpPr txBox="1"/>
          <p:nvPr/>
        </p:nvSpPr>
        <p:spPr>
          <a:xfrm>
            <a:off x="8148035" y="2110496"/>
            <a:ext cx="3928057" cy="861774"/>
          </a:xfrm>
          <a:prstGeom prst="rect">
            <a:avLst/>
          </a:prstGeom>
          <a:solidFill>
            <a:schemeClr val="bg1"/>
          </a:solidFill>
          <a:ln>
            <a:solidFill>
              <a:schemeClr val="tx1"/>
            </a:solidFill>
          </a:ln>
        </p:spPr>
        <p:txBody>
          <a:bodyPr wrap="square" rtlCol="0">
            <a:spAutoFit/>
          </a:bodyPr>
          <a:lstStyle/>
          <a:p>
            <a:r>
              <a:rPr lang="en-GB" sz="1200" b="1" dirty="0"/>
              <a:t>Environmental sustainability</a:t>
            </a:r>
          </a:p>
          <a:p>
            <a:endParaRPr lang="en-GB" dirty="0"/>
          </a:p>
          <a:p>
            <a:endParaRPr lang="en-GB" dirty="0"/>
          </a:p>
        </p:txBody>
      </p:sp>
      <p:sp>
        <p:nvSpPr>
          <p:cNvPr id="13" name="TextBox 12"/>
          <p:cNvSpPr txBox="1"/>
          <p:nvPr/>
        </p:nvSpPr>
        <p:spPr>
          <a:xfrm>
            <a:off x="8148035" y="3058446"/>
            <a:ext cx="3928057" cy="861774"/>
          </a:xfrm>
          <a:prstGeom prst="rect">
            <a:avLst/>
          </a:prstGeom>
          <a:solidFill>
            <a:schemeClr val="bg1"/>
          </a:solidFill>
          <a:ln>
            <a:solidFill>
              <a:schemeClr val="tx1"/>
            </a:solidFill>
          </a:ln>
        </p:spPr>
        <p:txBody>
          <a:bodyPr wrap="square" rtlCol="0">
            <a:spAutoFit/>
          </a:bodyPr>
          <a:lstStyle/>
          <a:p>
            <a:r>
              <a:rPr lang="en-GB" sz="1200" b="1" dirty="0"/>
              <a:t>Interaction with other areas</a:t>
            </a:r>
          </a:p>
          <a:p>
            <a:endParaRPr lang="en-GB" dirty="0"/>
          </a:p>
          <a:p>
            <a:endParaRPr lang="en-GB" dirty="0"/>
          </a:p>
        </p:txBody>
      </p:sp>
      <p:sp>
        <p:nvSpPr>
          <p:cNvPr id="14" name="TextBox 13"/>
          <p:cNvSpPr txBox="1"/>
          <p:nvPr/>
        </p:nvSpPr>
        <p:spPr>
          <a:xfrm>
            <a:off x="8148035" y="4035968"/>
            <a:ext cx="3928057" cy="861774"/>
          </a:xfrm>
          <a:prstGeom prst="rect">
            <a:avLst/>
          </a:prstGeom>
          <a:solidFill>
            <a:schemeClr val="bg1"/>
          </a:solidFill>
          <a:ln>
            <a:solidFill>
              <a:schemeClr val="tx1"/>
            </a:solidFill>
          </a:ln>
        </p:spPr>
        <p:txBody>
          <a:bodyPr wrap="square" rtlCol="0">
            <a:spAutoFit/>
          </a:bodyPr>
          <a:lstStyle/>
          <a:p>
            <a:r>
              <a:rPr lang="en-GB" sz="1200" b="1" dirty="0"/>
              <a:t>Ergonomic concerns</a:t>
            </a:r>
          </a:p>
          <a:p>
            <a:endParaRPr lang="en-GB" dirty="0"/>
          </a:p>
          <a:p>
            <a:endParaRPr lang="en-GB" dirty="0"/>
          </a:p>
        </p:txBody>
      </p:sp>
      <p:sp>
        <p:nvSpPr>
          <p:cNvPr id="15" name="TextBox 14"/>
          <p:cNvSpPr txBox="1"/>
          <p:nvPr/>
        </p:nvSpPr>
        <p:spPr>
          <a:xfrm>
            <a:off x="8148035" y="5007455"/>
            <a:ext cx="3928057" cy="861774"/>
          </a:xfrm>
          <a:prstGeom prst="rect">
            <a:avLst/>
          </a:prstGeom>
          <a:solidFill>
            <a:schemeClr val="bg1"/>
          </a:solidFill>
          <a:ln>
            <a:solidFill>
              <a:schemeClr val="tx1"/>
            </a:solidFill>
          </a:ln>
        </p:spPr>
        <p:txBody>
          <a:bodyPr wrap="square" rtlCol="0">
            <a:spAutoFit/>
          </a:bodyPr>
          <a:lstStyle/>
          <a:p>
            <a:r>
              <a:rPr lang="en-GB" sz="1200" b="1" dirty="0"/>
              <a:t>Physical concerns</a:t>
            </a:r>
          </a:p>
          <a:p>
            <a:endParaRPr lang="en-GB" dirty="0"/>
          </a:p>
          <a:p>
            <a:endParaRPr lang="en-GB" dirty="0"/>
          </a:p>
        </p:txBody>
      </p:sp>
      <p:sp>
        <p:nvSpPr>
          <p:cNvPr id="16" name="TextBox 15"/>
          <p:cNvSpPr txBox="1"/>
          <p:nvPr/>
        </p:nvSpPr>
        <p:spPr>
          <a:xfrm>
            <a:off x="8148035" y="5927911"/>
            <a:ext cx="3928057" cy="861774"/>
          </a:xfrm>
          <a:prstGeom prst="rect">
            <a:avLst/>
          </a:prstGeom>
          <a:solidFill>
            <a:schemeClr val="bg1"/>
          </a:solidFill>
          <a:ln>
            <a:solidFill>
              <a:schemeClr val="tx1"/>
            </a:solidFill>
          </a:ln>
        </p:spPr>
        <p:txBody>
          <a:bodyPr wrap="square" rtlCol="0">
            <a:spAutoFit/>
          </a:bodyPr>
          <a:lstStyle/>
          <a:p>
            <a:r>
              <a:rPr lang="en-GB" sz="1200" b="1" dirty="0"/>
              <a:t>Electrical concerns</a:t>
            </a:r>
          </a:p>
          <a:p>
            <a:endParaRPr lang="en-GB" dirty="0"/>
          </a:p>
          <a:p>
            <a:endParaRPr lang="en-GB" dirty="0"/>
          </a:p>
        </p:txBody>
      </p:sp>
      <p:sp>
        <p:nvSpPr>
          <p:cNvPr id="17" name="TextBox 16"/>
          <p:cNvSpPr txBox="1"/>
          <p:nvPr/>
        </p:nvSpPr>
        <p:spPr>
          <a:xfrm>
            <a:off x="4144848" y="5702737"/>
            <a:ext cx="3928057" cy="861774"/>
          </a:xfrm>
          <a:prstGeom prst="rect">
            <a:avLst/>
          </a:prstGeom>
          <a:solidFill>
            <a:schemeClr val="bg1"/>
          </a:solidFill>
          <a:ln>
            <a:solidFill>
              <a:schemeClr val="tx1"/>
            </a:solidFill>
          </a:ln>
        </p:spPr>
        <p:txBody>
          <a:bodyPr wrap="square" rtlCol="0">
            <a:spAutoFit/>
          </a:bodyPr>
          <a:lstStyle/>
          <a:p>
            <a:r>
              <a:rPr lang="en-GB" sz="1200" b="1" dirty="0"/>
              <a:t>Thermal and environmental concerns</a:t>
            </a:r>
          </a:p>
          <a:p>
            <a:endParaRPr lang="en-GB" dirty="0"/>
          </a:p>
          <a:p>
            <a:endParaRPr lang="en-GB" dirty="0"/>
          </a:p>
        </p:txBody>
      </p:sp>
      <p:sp>
        <p:nvSpPr>
          <p:cNvPr id="18" name="TextBox 17"/>
          <p:cNvSpPr txBox="1"/>
          <p:nvPr/>
        </p:nvSpPr>
        <p:spPr>
          <a:xfrm>
            <a:off x="4144849" y="4744593"/>
            <a:ext cx="3928057" cy="861774"/>
          </a:xfrm>
          <a:prstGeom prst="rect">
            <a:avLst/>
          </a:prstGeom>
          <a:solidFill>
            <a:schemeClr val="bg1"/>
          </a:solidFill>
          <a:ln>
            <a:solidFill>
              <a:schemeClr val="tx1"/>
            </a:solidFill>
          </a:ln>
        </p:spPr>
        <p:txBody>
          <a:bodyPr wrap="square" rtlCol="0">
            <a:spAutoFit/>
          </a:bodyPr>
          <a:lstStyle/>
          <a:p>
            <a:r>
              <a:rPr lang="en-GB" sz="1200" b="1" dirty="0"/>
              <a:t>Likelihood of wear and failure</a:t>
            </a:r>
          </a:p>
          <a:p>
            <a:endParaRPr lang="en-GB" dirty="0"/>
          </a:p>
          <a:p>
            <a:endParaRPr lang="en-GB" dirty="0"/>
          </a:p>
        </p:txBody>
      </p:sp>
      <p:sp>
        <p:nvSpPr>
          <p:cNvPr id="19" name="Rectangle 18"/>
          <p:cNvSpPr/>
          <p:nvPr/>
        </p:nvSpPr>
        <p:spPr>
          <a:xfrm>
            <a:off x="454139" y="216760"/>
            <a:ext cx="3251596" cy="523220"/>
          </a:xfrm>
          <a:prstGeom prst="rect">
            <a:avLst/>
          </a:prstGeom>
          <a:noFill/>
        </p:spPr>
        <p:txBody>
          <a:bodyPr wrap="none" lIns="91440" tIns="45720" rIns="91440" bIns="45720">
            <a:spAutoFit/>
          </a:bodyPr>
          <a:lstStyle/>
          <a:p>
            <a:pPr algn="ctr"/>
            <a:r>
              <a:rPr lang="en-US" sz="2800" dirty="0">
                <a:ln w="0"/>
                <a:effectLst>
                  <a:outerShdw blurRad="38100" dist="19050" dir="2700000" algn="tl" rotWithShape="0">
                    <a:schemeClr val="dk1">
                      <a:alpha val="40000"/>
                    </a:schemeClr>
                  </a:outerShdw>
                </a:effectLst>
              </a:rPr>
              <a:t>Week 3 Analysis Task</a:t>
            </a:r>
          </a:p>
        </p:txBody>
      </p:sp>
      <p:sp>
        <p:nvSpPr>
          <p:cNvPr id="20" name="Rectangle 19">
            <a:extLst>
              <a:ext uri="{FF2B5EF4-FFF2-40B4-BE49-F238E27FC236}">
                <a16:creationId xmlns:a16="http://schemas.microsoft.com/office/drawing/2014/main" id="{2DEABAB2-BBB4-45F3-A096-B3FCFECFD9E5}"/>
              </a:ext>
            </a:extLst>
          </p:cNvPr>
          <p:cNvSpPr/>
          <p:nvPr/>
        </p:nvSpPr>
        <p:spPr>
          <a:xfrm>
            <a:off x="-2" y="667681"/>
            <a:ext cx="4043964" cy="584775"/>
          </a:xfrm>
          <a:prstGeom prst="rect">
            <a:avLst/>
          </a:prstGeom>
        </p:spPr>
        <p:txBody>
          <a:bodyPr wrap="square">
            <a:spAutoFit/>
          </a:bodyPr>
          <a:lstStyle/>
          <a:p>
            <a:r>
              <a:rPr lang="en-GB" sz="1600" dirty="0">
                <a:highlight>
                  <a:srgbClr val="FFFF00"/>
                </a:highlight>
              </a:rPr>
              <a:t>Use the information on the next few slides to help you complete the this task</a:t>
            </a:r>
          </a:p>
        </p:txBody>
      </p:sp>
    </p:spTree>
    <p:extLst>
      <p:ext uri="{BB962C8B-B14F-4D97-AF65-F5344CB8AC3E}">
        <p14:creationId xmlns:p14="http://schemas.microsoft.com/office/powerpoint/2010/main" val="3365043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5147" y="223980"/>
            <a:ext cx="5850693" cy="707886"/>
          </a:xfrm>
          <a:prstGeom prst="rect">
            <a:avLst/>
          </a:prstGeom>
          <a:noFill/>
        </p:spPr>
        <p:txBody>
          <a:bodyPr wrap="square" lIns="91440" tIns="45720" rIns="91440" bIns="45720">
            <a:spAutoFit/>
          </a:bodyPr>
          <a:lstStyle/>
          <a:p>
            <a:pPr algn="ctr"/>
            <a:r>
              <a:rPr lang="en-US" sz="4000" b="0" cap="none" spc="0" dirty="0">
                <a:ln w="0"/>
                <a:solidFill>
                  <a:schemeClr val="tx1"/>
                </a:solidFill>
                <a:effectLst>
                  <a:outerShdw blurRad="38100" dist="19050" dir="2700000" algn="tl" rotWithShape="0">
                    <a:schemeClr val="dk1">
                      <a:alpha val="40000"/>
                    </a:schemeClr>
                  </a:outerShdw>
                </a:effectLst>
              </a:rPr>
              <a:t>Performance Analysis Help</a:t>
            </a:r>
          </a:p>
        </p:txBody>
      </p:sp>
      <p:sp>
        <p:nvSpPr>
          <p:cNvPr id="3" name="TextBox 2"/>
          <p:cNvSpPr txBox="1"/>
          <p:nvPr/>
        </p:nvSpPr>
        <p:spPr>
          <a:xfrm>
            <a:off x="319882" y="901386"/>
            <a:ext cx="6047009" cy="2308324"/>
          </a:xfrm>
          <a:prstGeom prst="rect">
            <a:avLst/>
          </a:prstGeom>
          <a:noFill/>
        </p:spPr>
        <p:txBody>
          <a:bodyPr wrap="square" rtlCol="0">
            <a:spAutoFit/>
          </a:bodyPr>
          <a:lstStyle/>
          <a:p>
            <a:r>
              <a:rPr lang="en-GB" dirty="0">
                <a:highlight>
                  <a:srgbClr val="FFFF00"/>
                </a:highlight>
              </a:rPr>
              <a:t>Use the information on the next few slides to help you complete the Analysis Task on Slide 5.</a:t>
            </a:r>
          </a:p>
          <a:p>
            <a:endParaRPr lang="en-GB" dirty="0"/>
          </a:p>
          <a:p>
            <a:r>
              <a:rPr lang="en-GB" dirty="0"/>
              <a:t>Performance analysis is focussed on how well a product or component performs. The performance of a product can be influenced by form, functionality, technical considerations, material choices, environmental sustainability, interaction with other components, likelihood of wear and failure.</a:t>
            </a:r>
          </a:p>
        </p:txBody>
      </p:sp>
      <p:sp>
        <p:nvSpPr>
          <p:cNvPr id="4" name="Rectangle 3"/>
          <p:cNvSpPr/>
          <p:nvPr/>
        </p:nvSpPr>
        <p:spPr>
          <a:xfrm>
            <a:off x="319882" y="3455674"/>
            <a:ext cx="6096000" cy="1815882"/>
          </a:xfrm>
          <a:prstGeom prst="rect">
            <a:avLst/>
          </a:prstGeom>
        </p:spPr>
        <p:txBody>
          <a:bodyPr>
            <a:spAutoFit/>
          </a:bodyPr>
          <a:lstStyle/>
          <a:p>
            <a:r>
              <a:rPr lang="en-GB" sz="1600" b="1" dirty="0"/>
              <a:t>Product form</a:t>
            </a:r>
            <a:endParaRPr lang="en-GB" sz="1600" dirty="0"/>
          </a:p>
          <a:p>
            <a:r>
              <a:rPr lang="en-GB" sz="1600" dirty="0"/>
              <a:t>The form of a product is its physical shape, size and appearance. Depending on the nature of the product, the product form is often tied very closely to the product function. For basic hand tools, such as a spanner or garden spade, the function very much determines the physical form. At a much more complex level, the shape of a Formula One car is largely dictated by aerodynamics.</a:t>
            </a:r>
          </a:p>
        </p:txBody>
      </p:sp>
      <p:sp>
        <p:nvSpPr>
          <p:cNvPr id="5" name="Rectangle 4"/>
          <p:cNvSpPr/>
          <p:nvPr/>
        </p:nvSpPr>
        <p:spPr>
          <a:xfrm>
            <a:off x="6392649" y="766318"/>
            <a:ext cx="5571824" cy="4031873"/>
          </a:xfrm>
          <a:prstGeom prst="rect">
            <a:avLst/>
          </a:prstGeom>
        </p:spPr>
        <p:txBody>
          <a:bodyPr wrap="square">
            <a:spAutoFit/>
          </a:bodyPr>
          <a:lstStyle/>
          <a:p>
            <a:r>
              <a:rPr lang="en-GB" sz="1600" b="1" dirty="0"/>
              <a:t>Product functionality</a:t>
            </a:r>
            <a:endParaRPr lang="en-GB" sz="1600" dirty="0"/>
          </a:p>
          <a:p>
            <a:r>
              <a:rPr lang="en-GB" sz="1600" dirty="0"/>
              <a:t>Product functionality relates to how the product is expected to work. What is your product expected to do?</a:t>
            </a:r>
          </a:p>
          <a:p>
            <a:r>
              <a:rPr lang="en-GB" sz="1600" dirty="0"/>
              <a:t>For example, suppose you are designing a stackable chair of the type used in schools and waiting rooms. The functionality requirements might be that the product must:</a:t>
            </a:r>
          </a:p>
          <a:p>
            <a:pPr marL="285750" indent="-285750">
              <a:buFont typeface="Arial" panose="020B0604020202020204" pitchFamily="34" charset="0"/>
              <a:buChar char="•"/>
            </a:pPr>
            <a:r>
              <a:rPr lang="en-GB" sz="1600" dirty="0"/>
              <a:t>be able to support the weight of users</a:t>
            </a:r>
          </a:p>
          <a:p>
            <a:pPr marL="285750" indent="-285750">
              <a:buFont typeface="Arial" panose="020B0604020202020204" pitchFamily="34" charset="0"/>
              <a:buChar char="•"/>
            </a:pPr>
            <a:r>
              <a:rPr lang="en-GB" sz="1600" dirty="0"/>
              <a:t>provide adequate back support</a:t>
            </a:r>
          </a:p>
          <a:p>
            <a:pPr marL="285750" indent="-285750">
              <a:buFont typeface="Arial" panose="020B0604020202020204" pitchFamily="34" charset="0"/>
              <a:buChar char="•"/>
            </a:pPr>
            <a:r>
              <a:rPr lang="en-GB" sz="1600" dirty="0"/>
              <a:t> be such that the chairs can be stored efficiently</a:t>
            </a:r>
          </a:p>
          <a:p>
            <a:pPr marL="285750" indent="-285750">
              <a:buFont typeface="Arial" panose="020B0604020202020204" pitchFamily="34" charset="0"/>
              <a:buChar char="•"/>
            </a:pPr>
            <a:r>
              <a:rPr lang="en-GB" sz="1600" dirty="0"/>
              <a:t>be easily carried</a:t>
            </a:r>
          </a:p>
          <a:p>
            <a:pPr marL="285750" indent="-285750">
              <a:buFont typeface="Arial" panose="020B0604020202020204" pitchFamily="34" charset="0"/>
              <a:buChar char="•"/>
            </a:pPr>
            <a:r>
              <a:rPr lang="en-GB" sz="1600" dirty="0"/>
              <a:t>be such that the chair supports do not damage flooring</a:t>
            </a:r>
          </a:p>
          <a:p>
            <a:pPr marL="285750" indent="-285750">
              <a:buFont typeface="Arial" panose="020B0604020202020204" pitchFamily="34" charset="0"/>
              <a:buChar char="•"/>
            </a:pPr>
            <a:r>
              <a:rPr lang="en-GB" sz="1600" dirty="0"/>
              <a:t>be able to be connected to other chairs to form rows ^</a:t>
            </a:r>
          </a:p>
          <a:p>
            <a:pPr marL="285750" indent="-285750">
              <a:buFont typeface="Arial" panose="020B0604020202020204" pitchFamily="34" charset="0"/>
              <a:buChar char="•"/>
            </a:pPr>
            <a:r>
              <a:rPr lang="en-GB" sz="1600" dirty="0"/>
              <a:t>be easy to clean.</a:t>
            </a:r>
          </a:p>
          <a:p>
            <a:r>
              <a:rPr lang="en-GB" sz="1600" dirty="0"/>
              <a:t>These statements are quite general. It is the designer's job to develop them further, and the developed statements will then form part of the product design specification. </a:t>
            </a:r>
            <a:endParaRPr lang="en-GB" sz="1600" b="1" dirty="0"/>
          </a:p>
        </p:txBody>
      </p:sp>
      <p:sp>
        <p:nvSpPr>
          <p:cNvPr id="6" name="Rectangle 5"/>
          <p:cNvSpPr/>
          <p:nvPr/>
        </p:nvSpPr>
        <p:spPr>
          <a:xfrm>
            <a:off x="6392649" y="4838315"/>
            <a:ext cx="5323268" cy="1569660"/>
          </a:xfrm>
          <a:prstGeom prst="rect">
            <a:avLst/>
          </a:prstGeom>
        </p:spPr>
        <p:txBody>
          <a:bodyPr wrap="square">
            <a:spAutoFit/>
          </a:bodyPr>
          <a:lstStyle/>
          <a:p>
            <a:r>
              <a:rPr lang="en-GB" sz="1600" b="1" dirty="0"/>
              <a:t>Technical considerations</a:t>
            </a:r>
            <a:endParaRPr lang="en-GB" sz="1600" dirty="0"/>
          </a:p>
          <a:p>
            <a:r>
              <a:rPr lang="en-GB" sz="1600" dirty="0"/>
              <a:t>Your product may also have certain specific technical requirements. These might include the output power of the device, the loads it should carry, its consumption of fuel or electricity, its maximum operating temperature and its weight.</a:t>
            </a:r>
          </a:p>
        </p:txBody>
      </p:sp>
    </p:spTree>
    <p:extLst>
      <p:ext uri="{BB962C8B-B14F-4D97-AF65-F5344CB8AC3E}">
        <p14:creationId xmlns:p14="http://schemas.microsoft.com/office/powerpoint/2010/main" val="1080511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7527" y="246518"/>
            <a:ext cx="4911143" cy="1477328"/>
          </a:xfrm>
          <a:prstGeom prst="rect">
            <a:avLst/>
          </a:prstGeom>
        </p:spPr>
        <p:txBody>
          <a:bodyPr wrap="square">
            <a:spAutoFit/>
          </a:bodyPr>
          <a:lstStyle/>
          <a:p>
            <a:r>
              <a:rPr lang="en-GB" sz="2000" b="1" dirty="0"/>
              <a:t>Choice of materials and components</a:t>
            </a:r>
          </a:p>
          <a:p>
            <a:endParaRPr lang="en-GB" sz="1400" dirty="0"/>
          </a:p>
          <a:p>
            <a:r>
              <a:rPr lang="en-GB" sz="1400" dirty="0"/>
              <a:t>The choice of materials to use is a vital part of any design. Each design scenario will have its own specific demands, and balancing the characteristics of a range of different materials will be important in any successful design.</a:t>
            </a:r>
          </a:p>
        </p:txBody>
      </p:sp>
      <p:sp>
        <p:nvSpPr>
          <p:cNvPr id="3" name="Rectangle 2"/>
          <p:cNvSpPr/>
          <p:nvPr/>
        </p:nvSpPr>
        <p:spPr>
          <a:xfrm>
            <a:off x="227527" y="1695908"/>
            <a:ext cx="5039932" cy="1600438"/>
          </a:xfrm>
          <a:prstGeom prst="rect">
            <a:avLst/>
          </a:prstGeom>
        </p:spPr>
        <p:txBody>
          <a:bodyPr wrap="square">
            <a:spAutoFit/>
          </a:bodyPr>
          <a:lstStyle/>
          <a:p>
            <a:r>
              <a:rPr lang="en-GB" sz="1400" b="1" dirty="0"/>
              <a:t>Strength</a:t>
            </a:r>
            <a:endParaRPr lang="en-GB" sz="1400" dirty="0"/>
          </a:p>
          <a:p>
            <a:r>
              <a:rPr lang="en-GB" sz="1400" dirty="0"/>
              <a:t>You do not want your product to break apart or be bent out of shape while in use. When designing a product, you need to have a good feel for the levels of stress that will be imposed on it and make sure that you will always be working below the yield strength of the material you are planning to use. You will usually want to implement factors of safety. </a:t>
            </a:r>
          </a:p>
        </p:txBody>
      </p:sp>
      <p:sp>
        <p:nvSpPr>
          <p:cNvPr id="4" name="Rectangle 3"/>
          <p:cNvSpPr/>
          <p:nvPr/>
        </p:nvSpPr>
        <p:spPr>
          <a:xfrm>
            <a:off x="227527" y="3408758"/>
            <a:ext cx="5786907" cy="3108543"/>
          </a:xfrm>
          <a:prstGeom prst="rect">
            <a:avLst/>
          </a:prstGeom>
        </p:spPr>
        <p:txBody>
          <a:bodyPr wrap="square">
            <a:spAutoFit/>
          </a:bodyPr>
          <a:lstStyle/>
          <a:p>
            <a:r>
              <a:rPr lang="en-GB" sz="1400" b="1" dirty="0"/>
              <a:t>Stiffness</a:t>
            </a:r>
            <a:endParaRPr lang="en-GB" sz="1400" dirty="0"/>
          </a:p>
          <a:p>
            <a:r>
              <a:rPr lang="en-GB" sz="1400" dirty="0"/>
              <a:t>When a component is subject to a load it will flex - so how rigid does your design need to be? The rigidity of a structure is a function of the material and the geometry, with the material rigidity being governed by Young's modulus of elasticity for axial loading, or the shear modulus </a:t>
            </a:r>
            <a:r>
              <a:rPr lang="en-GB" sz="1400" dirty="0" err="1"/>
              <a:t>fortorsional</a:t>
            </a:r>
            <a:r>
              <a:rPr lang="en-GB" sz="1400" dirty="0"/>
              <a:t> situations. Aluminium and its alloys typically have moduli of around a third of those for steel, so if you compare aluminium and steel bicycle frames you will find that aluminium frames typically use larger-diameter tubing to give an acceptable level of frame rigidity.</a:t>
            </a:r>
          </a:p>
          <a:p>
            <a:endParaRPr lang="en-GB" sz="1400" dirty="0"/>
          </a:p>
          <a:p>
            <a:r>
              <a:rPr lang="en-GB" sz="1400" dirty="0"/>
              <a:t>In many cases you will want a high degree of rigidity, so that the geometry of your design remains consistent and components stay aligned. In other cases, a bit of elasticity is desirable to give a degree of suspension or cushioning.</a:t>
            </a:r>
          </a:p>
        </p:txBody>
      </p:sp>
      <p:sp>
        <p:nvSpPr>
          <p:cNvPr id="5" name="Rectangle 4"/>
          <p:cNvSpPr/>
          <p:nvPr/>
        </p:nvSpPr>
        <p:spPr>
          <a:xfrm>
            <a:off x="6014434" y="207881"/>
            <a:ext cx="5859887" cy="1600438"/>
          </a:xfrm>
          <a:prstGeom prst="rect">
            <a:avLst/>
          </a:prstGeom>
        </p:spPr>
        <p:txBody>
          <a:bodyPr wrap="square">
            <a:spAutoFit/>
          </a:bodyPr>
          <a:lstStyle/>
          <a:p>
            <a:r>
              <a:rPr lang="en-GB" sz="1400" b="1" dirty="0"/>
              <a:t>Fatigue characteristics</a:t>
            </a:r>
            <a:endParaRPr lang="en-GB" sz="1400" dirty="0"/>
          </a:p>
          <a:p>
            <a:r>
              <a:rPr lang="en-GB" sz="1400" dirty="0"/>
              <a:t>Is your product likely to be subject to fluctuating loads as a result of vibration, cyclic operation or rotational motion (such as where a rotating shaft is subject to an end load, like a car axle)? In such cases, to avoid failure you may need to consider the material's fatigue behaviour, even when the load is well below the yield strength. Prevention of fatigue failure can be managed by careful design and selection of material.</a:t>
            </a:r>
          </a:p>
        </p:txBody>
      </p:sp>
      <p:sp>
        <p:nvSpPr>
          <p:cNvPr id="6" name="Rectangle 5"/>
          <p:cNvSpPr/>
          <p:nvPr/>
        </p:nvSpPr>
        <p:spPr>
          <a:xfrm>
            <a:off x="6096000" y="1808319"/>
            <a:ext cx="5950039" cy="3323987"/>
          </a:xfrm>
          <a:prstGeom prst="rect">
            <a:avLst/>
          </a:prstGeom>
        </p:spPr>
        <p:txBody>
          <a:bodyPr wrap="square">
            <a:spAutoFit/>
          </a:bodyPr>
          <a:lstStyle/>
          <a:p>
            <a:r>
              <a:rPr lang="en-GB" sz="1400" b="1" dirty="0">
                <a:solidFill>
                  <a:srgbClr val="201F1E"/>
                </a:solidFill>
              </a:rPr>
              <a:t>Thermal conductivity</a:t>
            </a:r>
            <a:br>
              <a:rPr lang="en-GB" sz="1400" dirty="0"/>
            </a:br>
            <a:r>
              <a:rPr lang="en-GB" sz="1400" dirty="0">
                <a:solidFill>
                  <a:srgbClr val="201F1E"/>
                </a:solidFill>
              </a:rPr>
              <a:t>If your product is likely to operate over a range of temperatures or generate its own heat. such as might happen in an engine, thermal conductivity could be important. You probably want a material with a high thermal conductivity to allow heat to be conducted quickly away from areas prone to overheating and then be distributed into the atmosphere. Aluminium and copper are good thermal conductors and are commonly used as heat sinks to carry heat away from the processors of computers.</a:t>
            </a:r>
            <a:br>
              <a:rPr lang="en-GB" sz="1400" dirty="0"/>
            </a:br>
            <a:br>
              <a:rPr lang="en-GB" sz="1400" dirty="0"/>
            </a:br>
            <a:r>
              <a:rPr lang="en-GB" sz="1400" b="1" dirty="0">
                <a:solidFill>
                  <a:srgbClr val="201F1E"/>
                </a:solidFill>
              </a:rPr>
              <a:t>Thermal expansion</a:t>
            </a:r>
            <a:br>
              <a:rPr lang="en-GB" sz="1400" dirty="0"/>
            </a:br>
            <a:r>
              <a:rPr lang="en-GB" sz="1400" dirty="0">
                <a:solidFill>
                  <a:srgbClr val="201F1E"/>
                </a:solidFill>
              </a:rPr>
              <a:t>Materials expand when heated, and this can cause products to distort as they warm up. This is why bridges, for example, commonly have expansion joints -these are gaps designed to allow road sections to expand into them as the temperature rises.</a:t>
            </a:r>
            <a:br>
              <a:rPr lang="en-GB" sz="1400" dirty="0"/>
            </a:br>
            <a:endParaRPr lang="en-GB" sz="1400" dirty="0"/>
          </a:p>
        </p:txBody>
      </p:sp>
      <p:sp>
        <p:nvSpPr>
          <p:cNvPr id="7" name="Rectangle 6"/>
          <p:cNvSpPr/>
          <p:nvPr/>
        </p:nvSpPr>
        <p:spPr>
          <a:xfrm>
            <a:off x="6134637" y="4954840"/>
            <a:ext cx="5911402" cy="1600438"/>
          </a:xfrm>
          <a:prstGeom prst="rect">
            <a:avLst/>
          </a:prstGeom>
        </p:spPr>
        <p:txBody>
          <a:bodyPr wrap="square">
            <a:spAutoFit/>
          </a:bodyPr>
          <a:lstStyle/>
          <a:p>
            <a:r>
              <a:rPr lang="en-GB" sz="1400" b="1" dirty="0"/>
              <a:t>Density</a:t>
            </a:r>
            <a:endParaRPr lang="en-GB" sz="1400" dirty="0"/>
          </a:p>
          <a:p>
            <a:r>
              <a:rPr lang="en-GB" sz="1400" dirty="0"/>
              <a:t>Are you concerned about the weight of your product? If so. then the density - the mass per unit volume - of the material will be an important parameter. But be careful: if a material has low density but also low strength and rigidity, then you may need to use more of the material, possibly resulting in a higher overall product weight, to achieve the desired performance than if you had chosen a denser but stronger and more rigid material.</a:t>
            </a:r>
          </a:p>
        </p:txBody>
      </p:sp>
    </p:spTree>
    <p:extLst>
      <p:ext uri="{BB962C8B-B14F-4D97-AF65-F5344CB8AC3E}">
        <p14:creationId xmlns:p14="http://schemas.microsoft.com/office/powerpoint/2010/main" val="3931077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628" y="191424"/>
            <a:ext cx="5014175" cy="2462213"/>
          </a:xfrm>
          <a:prstGeom prst="rect">
            <a:avLst/>
          </a:prstGeom>
        </p:spPr>
        <p:txBody>
          <a:bodyPr wrap="square">
            <a:spAutoFit/>
          </a:bodyPr>
          <a:lstStyle/>
          <a:p>
            <a:r>
              <a:rPr lang="en-GB" sz="1400" b="1" dirty="0"/>
              <a:t>Ductility</a:t>
            </a:r>
            <a:endParaRPr lang="en-GB" sz="1400" dirty="0"/>
          </a:p>
          <a:p>
            <a:r>
              <a:rPr lang="en-GB" sz="1400" dirty="0"/>
              <a:t>Do you need to form your product? If you need to fold, stamp or press sheet material, you would want to use a fairly ductile or malleable material. Thin sheet mild steel, for example, can be bent by folding machines without problems, whereas brittle, high-carbon steel would simply snap. Machinability</a:t>
            </a:r>
          </a:p>
          <a:p>
            <a:endParaRPr lang="en-GB" sz="1400" dirty="0"/>
          </a:p>
          <a:p>
            <a:r>
              <a:rPr lang="en-GB" sz="1400" dirty="0"/>
              <a:t>Some materials, such as aluminium and mild steel, machine easily, but stainless steel can be difficult because of work hardening. The vibrations generated by the machining will harden the material surface. making subsequent passes difficult</a:t>
            </a:r>
          </a:p>
        </p:txBody>
      </p:sp>
      <p:sp>
        <p:nvSpPr>
          <p:cNvPr id="3" name="Rectangle 2"/>
          <p:cNvSpPr/>
          <p:nvPr/>
        </p:nvSpPr>
        <p:spPr>
          <a:xfrm>
            <a:off x="287628" y="2615000"/>
            <a:ext cx="5464935" cy="2677656"/>
          </a:xfrm>
          <a:prstGeom prst="rect">
            <a:avLst/>
          </a:prstGeom>
        </p:spPr>
        <p:txBody>
          <a:bodyPr wrap="square">
            <a:spAutoFit/>
          </a:bodyPr>
          <a:lstStyle/>
          <a:p>
            <a:r>
              <a:rPr lang="en-GB" sz="1400" b="1" dirty="0"/>
              <a:t>Manufacturing suitability</a:t>
            </a:r>
            <a:endParaRPr lang="en-GB" sz="1400" dirty="0"/>
          </a:p>
          <a:p>
            <a:r>
              <a:rPr lang="en-GB" sz="1400" dirty="0"/>
              <a:t>If your product's geometry dictates that a particular process be used, such as casting, moulding, machining or welding, you will generally need to choose from a certain range of materials that are suited to that technique.</a:t>
            </a:r>
          </a:p>
          <a:p>
            <a:endParaRPr lang="en-GB" sz="1400" dirty="0"/>
          </a:p>
          <a:p>
            <a:r>
              <a:rPr lang="en-GB" sz="1400" b="1" dirty="0"/>
              <a:t>Corrosion resistance</a:t>
            </a:r>
            <a:endParaRPr lang="en-GB" sz="1400" dirty="0"/>
          </a:p>
          <a:p>
            <a:r>
              <a:rPr lang="en-GB" sz="1400" dirty="0"/>
              <a:t>Does your material work reliably in an environment where corrosion is likely to be an issue? Does it have natural corrosion resistance? Can you improve the corrosion resistance by coating or plating its surface? Is coating more practical or cost-effective than going for a corrosion resistant material?</a:t>
            </a:r>
          </a:p>
        </p:txBody>
      </p:sp>
      <p:sp>
        <p:nvSpPr>
          <p:cNvPr id="4" name="Rectangle 3"/>
          <p:cNvSpPr/>
          <p:nvPr/>
        </p:nvSpPr>
        <p:spPr>
          <a:xfrm>
            <a:off x="6078828" y="290460"/>
            <a:ext cx="5731099" cy="3323987"/>
          </a:xfrm>
          <a:prstGeom prst="rect">
            <a:avLst/>
          </a:prstGeom>
        </p:spPr>
        <p:txBody>
          <a:bodyPr wrap="square">
            <a:spAutoFit/>
          </a:bodyPr>
          <a:lstStyle/>
          <a:p>
            <a:r>
              <a:rPr lang="en-GB" sz="1400" b="1" dirty="0"/>
              <a:t>Price</a:t>
            </a:r>
            <a:endParaRPr lang="en-GB" sz="1400" dirty="0"/>
          </a:p>
          <a:p>
            <a:r>
              <a:rPr lang="en-GB" sz="1400" dirty="0"/>
              <a:t>How much does the material cost? Can you get away with fairly cost-effective and readily available materials or do you need to go for something more exotic? Take care when comparing costs in the selection of materials, as the prices of different materials may be quoted by weight, by length or by volume, and you need to relate this information to your design when analysing the overall cost of producing your design using different materials.</a:t>
            </a:r>
          </a:p>
          <a:p>
            <a:endParaRPr lang="en-GB" sz="1400" dirty="0"/>
          </a:p>
          <a:p>
            <a:r>
              <a:rPr lang="en-GB" sz="1400" b="1" dirty="0"/>
              <a:t>Choice of components</a:t>
            </a:r>
            <a:endParaRPr lang="en-GB" sz="1400" dirty="0"/>
          </a:p>
          <a:p>
            <a:r>
              <a:rPr lang="en-GB" sz="1400" dirty="0"/>
              <a:t>When choosing components, such as motors, connectors. bearings or switches, you will need to draw up a specification for what you require in terms of performance. size. weight, price and compatibility with the rest of the system. This will then be matched to the data provided manufacturers and suppliers.</a:t>
            </a:r>
          </a:p>
        </p:txBody>
      </p:sp>
      <p:sp>
        <p:nvSpPr>
          <p:cNvPr id="5" name="Rectangle 4"/>
          <p:cNvSpPr/>
          <p:nvPr/>
        </p:nvSpPr>
        <p:spPr>
          <a:xfrm>
            <a:off x="287628" y="5286356"/>
            <a:ext cx="5984383" cy="1384995"/>
          </a:xfrm>
          <a:prstGeom prst="rect">
            <a:avLst/>
          </a:prstGeom>
        </p:spPr>
        <p:txBody>
          <a:bodyPr wrap="square">
            <a:spAutoFit/>
          </a:bodyPr>
          <a:lstStyle/>
          <a:p>
            <a:r>
              <a:rPr lang="en-GB" sz="1400" b="1" dirty="0"/>
              <a:t>Electrical conductivity</a:t>
            </a:r>
            <a:endParaRPr lang="en-GB" sz="1400" dirty="0"/>
          </a:p>
          <a:p>
            <a:r>
              <a:rPr lang="en-GB" sz="1400" dirty="0"/>
              <a:t>Is the ability to conduct electricity necessary for your product? For example, a car chassis is commonly used as an earth return for the vehicle's electrics, as this reduces the amount of wiring needed. In other situations you may want your product to have electrical insulation properties. For example, plastic switches provide an extra safeguard against electric shocks to a user.</a:t>
            </a:r>
          </a:p>
        </p:txBody>
      </p:sp>
    </p:spTree>
    <p:extLst>
      <p:ext uri="{BB962C8B-B14F-4D97-AF65-F5344CB8AC3E}">
        <p14:creationId xmlns:p14="http://schemas.microsoft.com/office/powerpoint/2010/main" val="3249150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376619"/>
            <a:ext cx="5567966" cy="2800767"/>
          </a:xfrm>
          <a:prstGeom prst="rect">
            <a:avLst/>
          </a:prstGeom>
        </p:spPr>
        <p:txBody>
          <a:bodyPr wrap="square">
            <a:spAutoFit/>
          </a:bodyPr>
          <a:lstStyle/>
          <a:p>
            <a:r>
              <a:rPr lang="en-GB" b="1" dirty="0">
                <a:solidFill>
                  <a:srgbClr val="201F1E"/>
                </a:solidFill>
              </a:rPr>
              <a:t>Ergonomic concerns</a:t>
            </a:r>
            <a:br>
              <a:rPr lang="en-GB" sz="1400" dirty="0"/>
            </a:br>
            <a:r>
              <a:rPr lang="en-GB" sz="1400" dirty="0">
                <a:solidFill>
                  <a:srgbClr val="201F1E"/>
                </a:solidFill>
              </a:rPr>
              <a:t>For example, if you are designing a steering wheel, you will need to consider the positioning of the indicator and wiper stalks and the wheel's placement in relation to the instrument panel.</a:t>
            </a:r>
            <a:br>
              <a:rPr lang="en-GB" sz="1400" dirty="0"/>
            </a:br>
            <a:br>
              <a:rPr lang="en-GB" sz="1400" dirty="0"/>
            </a:br>
            <a:r>
              <a:rPr lang="en-GB" b="1" dirty="0">
                <a:solidFill>
                  <a:srgbClr val="201F1E"/>
                </a:solidFill>
              </a:rPr>
              <a:t>Physical concerns</a:t>
            </a:r>
            <a:br>
              <a:rPr lang="en-GB" sz="1400" dirty="0"/>
            </a:br>
            <a:r>
              <a:rPr lang="en-GB" sz="1400" dirty="0">
                <a:solidFill>
                  <a:srgbClr val="201F1E"/>
                </a:solidFill>
              </a:rPr>
              <a:t>Suppose you are designing a fuel pump for an engine. How much space is available for the pump? Where will the connecting pipes come in? Once the engine is installed, will you have access to enable changing of the filter or removal of the pump? Do you need to use particular fasteners to be compatible with the overall system and to minimise the number of tools needed during assembly or servicing?</a:t>
            </a:r>
            <a:endParaRPr lang="en-GB" sz="1400" dirty="0"/>
          </a:p>
        </p:txBody>
      </p:sp>
      <p:sp>
        <p:nvSpPr>
          <p:cNvPr id="3" name="Rectangle 2"/>
          <p:cNvSpPr/>
          <p:nvPr/>
        </p:nvSpPr>
        <p:spPr>
          <a:xfrm>
            <a:off x="5872766" y="457032"/>
            <a:ext cx="5868473" cy="4370427"/>
          </a:xfrm>
          <a:prstGeom prst="rect">
            <a:avLst/>
          </a:prstGeom>
        </p:spPr>
        <p:txBody>
          <a:bodyPr wrap="square">
            <a:spAutoFit/>
          </a:bodyPr>
          <a:lstStyle/>
          <a:p>
            <a:r>
              <a:rPr lang="en-GB" b="1" dirty="0">
                <a:solidFill>
                  <a:srgbClr val="201F1E"/>
                </a:solidFill>
              </a:rPr>
              <a:t>Electrical concerns</a:t>
            </a:r>
            <a:br>
              <a:rPr lang="en-GB" sz="1400" dirty="0"/>
            </a:br>
            <a:r>
              <a:rPr lang="en-GB" sz="1400" dirty="0">
                <a:solidFill>
                  <a:srgbClr val="201F1E"/>
                </a:solidFill>
              </a:rPr>
              <a:t>Does the product need to operate at a to be compatible with the rest of the system? Does it need to use a particular digital communication protocol to talk to other parts of the system?</a:t>
            </a:r>
            <a:br>
              <a:rPr lang="en-GB" sz="1400" dirty="0"/>
            </a:br>
            <a:br>
              <a:rPr lang="en-GB" sz="1400" dirty="0"/>
            </a:br>
            <a:r>
              <a:rPr lang="en-GB" b="1" dirty="0">
                <a:solidFill>
                  <a:srgbClr val="201F1E"/>
                </a:solidFill>
              </a:rPr>
              <a:t>Thermal and environmental concerns</a:t>
            </a:r>
            <a:br>
              <a:rPr lang="en-GB" sz="1400" dirty="0"/>
            </a:br>
            <a:r>
              <a:rPr lang="en-GB" sz="1400" dirty="0">
                <a:solidFill>
                  <a:srgbClr val="201F1E"/>
                </a:solidFill>
              </a:rPr>
              <a:t>Is your product likely to be subject to heat, cold or vibration generated by other parts of the system? Do you need to design your product to cope with these factors, either directly or by using some form of shielding or insulation? Does your product generate heat or vibration that might be detrimental to other parts of the system? How might you design the product to limit these effects?</a:t>
            </a:r>
          </a:p>
          <a:p>
            <a:endParaRPr lang="en-GB" sz="1400" dirty="0">
              <a:solidFill>
                <a:srgbClr val="201F1E"/>
              </a:solidFill>
            </a:endParaRPr>
          </a:p>
          <a:p>
            <a:r>
              <a:rPr lang="en-GB" dirty="0">
                <a:solidFill>
                  <a:srgbClr val="201F1E"/>
                </a:solidFill>
              </a:rPr>
              <a:t> </a:t>
            </a:r>
            <a:r>
              <a:rPr lang="en-GB" b="1" dirty="0">
                <a:solidFill>
                  <a:srgbClr val="201F1E"/>
                </a:solidFill>
              </a:rPr>
              <a:t>Likelihood of wear and failure</a:t>
            </a:r>
            <a:br>
              <a:rPr lang="en-GB" sz="1400" dirty="0"/>
            </a:br>
            <a:r>
              <a:rPr lang="en-GB" sz="1400" dirty="0">
                <a:solidFill>
                  <a:srgbClr val="201F1E"/>
                </a:solidFill>
              </a:rPr>
              <a:t>You need to anticipate that your product will wear through use. How long do you think your customers will expect your product to last? If the product contains moving parts. or parts subject to particular wear, do you plan to make these last the life of the product or do you anticipate that they will be replaced at various points in the product's?</a:t>
            </a:r>
            <a:endParaRPr lang="en-GB" sz="1400" dirty="0"/>
          </a:p>
        </p:txBody>
      </p:sp>
      <p:sp>
        <p:nvSpPr>
          <p:cNvPr id="4" name="Rectangle 3"/>
          <p:cNvSpPr/>
          <p:nvPr/>
        </p:nvSpPr>
        <p:spPr>
          <a:xfrm>
            <a:off x="304800" y="406576"/>
            <a:ext cx="5567967" cy="2800767"/>
          </a:xfrm>
          <a:prstGeom prst="rect">
            <a:avLst/>
          </a:prstGeom>
        </p:spPr>
        <p:txBody>
          <a:bodyPr wrap="square">
            <a:spAutoFit/>
          </a:bodyPr>
          <a:lstStyle/>
          <a:p>
            <a:r>
              <a:rPr lang="en-GB" b="1" dirty="0"/>
              <a:t>Environmental sustainability</a:t>
            </a:r>
          </a:p>
          <a:p>
            <a:r>
              <a:rPr lang="en-GB" sz="1400" dirty="0"/>
              <a:t>Is your material sustainable? Is it from a renewable? Can it be sourced from recycled materials? What amount of resources does a product use when in operation? Can you make it more efficient and reduce its energy consumption? How will the product be disposed of at the end of its life? Can it be stripped down easily into its component parts for recycling? Are there any elements within your product that need special handling, such as batteries or chemicals?</a:t>
            </a:r>
          </a:p>
          <a:p>
            <a:endParaRPr lang="en-GB" sz="1400" dirty="0"/>
          </a:p>
          <a:p>
            <a:r>
              <a:rPr lang="en-GB" b="1" dirty="0"/>
              <a:t>Interaction with other areas or components </a:t>
            </a:r>
          </a:p>
          <a:p>
            <a:r>
              <a:rPr lang="en-GB" sz="1400" dirty="0"/>
              <a:t>Consider how your product will interact with other devices, components or the surrounding environment.</a:t>
            </a:r>
          </a:p>
        </p:txBody>
      </p:sp>
    </p:spTree>
    <p:extLst>
      <p:ext uri="{BB962C8B-B14F-4D97-AF65-F5344CB8AC3E}">
        <p14:creationId xmlns:p14="http://schemas.microsoft.com/office/powerpoint/2010/main" val="2488820903"/>
      </p:ext>
    </p:extLst>
  </p:cSld>
  <p:clrMapOvr>
    <a:masterClrMapping/>
  </p:clrMapOvr>
</p:sld>
</file>

<file path=ppt/theme/theme1.xml><?xml version="1.0" encoding="utf-8"?>
<a:theme xmlns:a="http://schemas.openxmlformats.org/drawingml/2006/main" name="Basis">
  <a:themeElements>
    <a:clrScheme name="Basis">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D9D01AC2-EE7D-4E49-99EE-8E62E4E7E8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cbb70a0-51aa-4b9b-a53b-f039c9636d9a" xsi:nil="true"/>
    <lcf76f155ced4ddcb4097134ff3c332f xmlns="1c929654-2473-4211-8ee6-a950627cc2eb">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555E4AFEF95D3488C9FD633267E7521" ma:contentTypeVersion="16" ma:contentTypeDescription="Create a new document." ma:contentTypeScope="" ma:versionID="f9e86e4c685b6056fd3442a243876bda">
  <xsd:schema xmlns:xsd="http://www.w3.org/2001/XMLSchema" xmlns:xs="http://www.w3.org/2001/XMLSchema" xmlns:p="http://schemas.microsoft.com/office/2006/metadata/properties" xmlns:ns2="1c929654-2473-4211-8ee6-a950627cc2eb" xmlns:ns3="5cbb70a0-51aa-4b9b-a53b-f039c9636d9a" targetNamespace="http://schemas.microsoft.com/office/2006/metadata/properties" ma:root="true" ma:fieldsID="9dcc2a3ac5b872493a530ec758ebc84c" ns2:_="" ns3:_="">
    <xsd:import namespace="1c929654-2473-4211-8ee6-a950627cc2eb"/>
    <xsd:import namespace="5cbb70a0-51aa-4b9b-a53b-f039c9636d9a"/>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929654-2473-4211-8ee6-a950627cc2e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9725bcc-4bff-48db-9f33-da411d5cb4a0"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cbb70a0-51aa-4b9b-a53b-f039c9636d9a"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70ef787-b0d1-4363-8720-ac79ba881236}" ma:internalName="TaxCatchAll" ma:showField="CatchAllData" ma:web="5cbb70a0-51aa-4b9b-a53b-f039c9636d9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E21548-C431-4664-A025-98617F36A5DA}">
  <ds:schemaRefs>
    <ds:schemaRef ds:uri="f7e8db75-be2a-4ffc-b799-22953e18f023"/>
    <ds:schemaRef ds:uri="http://purl.org/dc/dcmitype/"/>
    <ds:schemaRef ds:uri="http://purl.org/dc/elements/1.1/"/>
    <ds:schemaRef ds:uri="http://schemas.microsoft.com/office/2006/documentManagement/types"/>
    <ds:schemaRef ds:uri="91596304-8bb8-4052-b8fb-03a9809fa58a"/>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19E476D2-46EA-466D-9838-02A1B2050A87}"/>
</file>

<file path=customXml/itemProps3.xml><?xml version="1.0" encoding="utf-8"?>
<ds:datastoreItem xmlns:ds="http://schemas.openxmlformats.org/officeDocument/2006/customXml" ds:itemID="{A2E6ED23-B85E-48DF-AD66-9EBE117F13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Basis</Template>
  <TotalTime>54</TotalTime>
  <Words>2387</Words>
  <Application>Microsoft Office PowerPoint</Application>
  <PresentationFormat>Widescreen</PresentationFormat>
  <Paragraphs>124</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Corbel</vt:lpstr>
      <vt:lpstr>inherit</vt:lpstr>
      <vt:lpstr>Basis</vt:lpstr>
      <vt:lpstr>Engineering Summer Tasks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Engineering Summer Tasks</dc:title>
  <dc:creator>E Beattie Staff 8914404</dc:creator>
  <cp:lastModifiedBy>E Beattie Staff 8914404</cp:lastModifiedBy>
  <cp:revision>3</cp:revision>
  <dcterms:created xsi:type="dcterms:W3CDTF">2021-06-15T07:43:28Z</dcterms:created>
  <dcterms:modified xsi:type="dcterms:W3CDTF">2021-06-19T11:16:01Z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0x0101007555E4AFEF95D3488C9FD633267E7521</vt:lpwstr>
  </property>
</Properties>
</file>