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 id="258" r:id="rId7"/>
    <p:sldId id="259" r:id="rId8"/>
    <p:sldId id="260" r:id="rId9"/>
    <p:sldId id="261" r:id="rId10"/>
    <p:sldId id="262" r:id="rId11"/>
    <p:sldId id="263" r:id="rId12"/>
    <p:sldId id="264" r:id="rId13"/>
    <p:sldId id="266" r:id="rId14"/>
    <p:sldId id="265" r:id="rId15"/>
    <p:sldId id="267" r:id="rId16"/>
    <p:sldId id="268" r:id="rId17"/>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BEB"/>
    <a:srgbClr val="B88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2" d="100"/>
          <a:sy n="42" d="100"/>
        </p:scale>
        <p:origin x="1084" y="3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A88E97-2253-4F58-9A62-69D50609E103}"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83435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88E97-2253-4F58-9A62-69D50609E103}"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195379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88E97-2253-4F58-9A62-69D50609E103}"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81662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88E97-2253-4F58-9A62-69D50609E103}"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38159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A88E97-2253-4F58-9A62-69D50609E103}"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79151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A88E97-2253-4F58-9A62-69D50609E103}"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105582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88E97-2253-4F58-9A62-69D50609E103}" type="datetimeFigureOut">
              <a:rPr lang="en-GB" smtClean="0"/>
              <a:t>27/06/2022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423321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A88E97-2253-4F58-9A62-69D50609E103}" type="datetimeFigureOut">
              <a:rPr lang="en-GB" smtClean="0"/>
              <a:t>27/06/2022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243234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88E97-2253-4F58-9A62-69D50609E103}" type="datetimeFigureOut">
              <a:rPr lang="en-GB" smtClean="0"/>
              <a:t>27/06/2022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378496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A88E97-2253-4F58-9A62-69D50609E103}"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186000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A88E97-2253-4F58-9A62-69D50609E103}"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90D57-C671-440A-883D-2E8AA6CF6108}" type="slidenum">
              <a:rPr lang="en-GB" smtClean="0"/>
              <a:t>‹#›</a:t>
            </a:fld>
            <a:endParaRPr lang="en-GB"/>
          </a:p>
        </p:txBody>
      </p:sp>
    </p:spTree>
    <p:extLst>
      <p:ext uri="{BB962C8B-B14F-4D97-AF65-F5344CB8AC3E}">
        <p14:creationId xmlns:p14="http://schemas.microsoft.com/office/powerpoint/2010/main" val="29336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B888DC"/>
            </a:gs>
          </a:gsLst>
          <a:lin ang="12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88E97-2253-4F58-9A62-69D50609E103}" type="datetimeFigureOut">
              <a:rPr lang="en-GB" smtClean="0"/>
              <a:t>27/06/2022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90D57-C671-440A-883D-2E8AA6CF6108}" type="slidenum">
              <a:rPr lang="en-GB" smtClean="0"/>
              <a:t>‹#›</a:t>
            </a:fld>
            <a:endParaRPr lang="en-GB"/>
          </a:p>
        </p:txBody>
      </p:sp>
    </p:spTree>
    <p:extLst>
      <p:ext uri="{BB962C8B-B14F-4D97-AF65-F5344CB8AC3E}">
        <p14:creationId xmlns:p14="http://schemas.microsoft.com/office/powerpoint/2010/main" val="1483807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walters@toothillschool.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906CA0-ABE8-4037-B21A-F8CB8EE97B22}"/>
              </a:ext>
            </a:extLst>
          </p:cNvPr>
          <p:cNvSpPr txBox="1"/>
          <p:nvPr/>
        </p:nvSpPr>
        <p:spPr>
          <a:xfrm>
            <a:off x="168964" y="59636"/>
            <a:ext cx="9568069" cy="646331"/>
          </a:xfrm>
          <a:prstGeom prst="rect">
            <a:avLst/>
          </a:prstGeom>
          <a:noFill/>
        </p:spPr>
        <p:txBody>
          <a:bodyPr wrap="square" rtlCol="0">
            <a:spAutoFit/>
          </a:bodyPr>
          <a:lstStyle/>
          <a:p>
            <a:r>
              <a:rPr lang="en-GB" sz="36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rgbClr val="7030A0"/>
                </a:solidFill>
              </a:rPr>
              <a:t>Your task:</a:t>
            </a:r>
          </a:p>
          <a:p>
            <a:endParaRPr lang="en-US" dirty="0">
              <a:solidFill>
                <a:sysClr val="windowText" lastClr="000000"/>
              </a:solidFill>
            </a:endParaRPr>
          </a:p>
          <a:p>
            <a:r>
              <a:rPr lang="en-US" dirty="0">
                <a:solidFill>
                  <a:sysClr val="windowText" lastClr="000000"/>
                </a:solidFill>
              </a:rPr>
              <a:t>Hi future Year 12 Product Designers!</a:t>
            </a:r>
          </a:p>
          <a:p>
            <a:endParaRPr lang="en-US" dirty="0">
              <a:solidFill>
                <a:sysClr val="windowText" lastClr="000000"/>
              </a:solidFill>
            </a:endParaRPr>
          </a:p>
          <a:p>
            <a:r>
              <a:rPr lang="en-US" dirty="0">
                <a:solidFill>
                  <a:sysClr val="windowText" lastClr="000000"/>
                </a:solidFill>
              </a:rPr>
              <a:t>As you know, all subjects are setting a </a:t>
            </a:r>
            <a:r>
              <a:rPr lang="en-US" b="1" dirty="0">
                <a:solidFill>
                  <a:sysClr val="windowText" lastClr="000000"/>
                </a:solidFill>
              </a:rPr>
              <a:t>summer project </a:t>
            </a:r>
            <a:r>
              <a:rPr lang="en-US" dirty="0">
                <a:solidFill>
                  <a:sysClr val="windowText" lastClr="000000"/>
                </a:solidFill>
              </a:rPr>
              <a:t>in preparation for A level study.</a:t>
            </a:r>
          </a:p>
          <a:p>
            <a:endParaRPr lang="en-US" dirty="0">
              <a:solidFill>
                <a:sysClr val="windowText" lastClr="000000"/>
              </a:solidFill>
            </a:endParaRPr>
          </a:p>
          <a:p>
            <a:r>
              <a:rPr lang="en-US" dirty="0">
                <a:solidFill>
                  <a:sysClr val="windowText" lastClr="000000"/>
                </a:solidFill>
              </a:rPr>
              <a:t>For </a:t>
            </a:r>
            <a:r>
              <a:rPr lang="en-US" b="1" dirty="0">
                <a:solidFill>
                  <a:sysClr val="windowText" lastClr="000000"/>
                </a:solidFill>
              </a:rPr>
              <a:t>Product Design </a:t>
            </a:r>
            <a:r>
              <a:rPr lang="en-US" dirty="0">
                <a:solidFill>
                  <a:sysClr val="windowText" lastClr="000000"/>
                </a:solidFill>
              </a:rPr>
              <a:t>we want to see how you get on </a:t>
            </a:r>
            <a:r>
              <a:rPr lang="en-US" i="1" dirty="0">
                <a:solidFill>
                  <a:sysClr val="windowText" lastClr="000000"/>
                </a:solidFill>
              </a:rPr>
              <a:t>designing a new product independently</a:t>
            </a:r>
            <a:r>
              <a:rPr lang="en-US" dirty="0">
                <a:solidFill>
                  <a:sysClr val="windowText" lastClr="000000"/>
                </a:solidFill>
              </a:rPr>
              <a:t>.</a:t>
            </a:r>
          </a:p>
          <a:p>
            <a:r>
              <a:rPr lang="en-US" dirty="0">
                <a:solidFill>
                  <a:sysClr val="windowText" lastClr="000000"/>
                </a:solidFill>
              </a:rPr>
              <a:t>Therefore you will need to complete this design project, following the slides here. </a:t>
            </a:r>
          </a:p>
          <a:p>
            <a:endParaRPr lang="en-US" dirty="0">
              <a:solidFill>
                <a:sysClr val="windowText" lastClr="000000"/>
              </a:solidFill>
            </a:endParaRPr>
          </a:p>
          <a:p>
            <a:r>
              <a:rPr lang="en-US" dirty="0">
                <a:solidFill>
                  <a:sysClr val="windowText" lastClr="000000"/>
                </a:solidFill>
              </a:rPr>
              <a:t>This task will develop skills that Product Designers need for Year 12.</a:t>
            </a:r>
          </a:p>
          <a:p>
            <a:endParaRPr lang="en-US" dirty="0">
              <a:solidFill>
                <a:sysClr val="windowText" lastClr="000000"/>
              </a:solidFill>
            </a:endParaRPr>
          </a:p>
          <a:p>
            <a:r>
              <a:rPr lang="en-US" dirty="0">
                <a:solidFill>
                  <a:sysClr val="windowText" lastClr="000000"/>
                </a:solidFill>
              </a:rPr>
              <a:t>I’ve included these </a:t>
            </a:r>
            <a:r>
              <a:rPr lang="en-US" b="1" dirty="0">
                <a:solidFill>
                  <a:sysClr val="windowText" lastClr="000000"/>
                </a:solidFill>
              </a:rPr>
              <a:t>template slides</a:t>
            </a:r>
            <a:r>
              <a:rPr lang="en-US" dirty="0">
                <a:solidFill>
                  <a:sysClr val="windowText" lastClr="000000"/>
                </a:solidFill>
              </a:rPr>
              <a:t> for you to complete these tasks on but if you would rather complete all of this project on paper then that is fine!  However either the digital or paper versions should be </a:t>
            </a:r>
            <a:r>
              <a:rPr lang="en-US" i="1" dirty="0">
                <a:solidFill>
                  <a:sysClr val="windowText" lastClr="000000"/>
                </a:solidFill>
              </a:rPr>
              <a:t>brought with you in September</a:t>
            </a:r>
            <a:r>
              <a:rPr lang="en-US" dirty="0">
                <a:solidFill>
                  <a:sysClr val="windowText" lastClr="000000"/>
                </a:solidFill>
              </a:rPr>
              <a:t>.  If you do it on this digital template then </a:t>
            </a:r>
            <a:r>
              <a:rPr lang="en-US" u="sng" dirty="0">
                <a:solidFill>
                  <a:sysClr val="windowText" lastClr="000000"/>
                </a:solidFill>
              </a:rPr>
              <a:t>please remove all my guidance information once the task is complete</a:t>
            </a:r>
            <a:r>
              <a:rPr lang="en-US" dirty="0">
                <a:solidFill>
                  <a:sysClr val="windowText" lastClr="000000"/>
                </a:solidFill>
              </a:rPr>
              <a:t>.  All I want to see is </a:t>
            </a:r>
            <a:r>
              <a:rPr lang="en-US" b="1" dirty="0">
                <a:solidFill>
                  <a:sysClr val="windowText" lastClr="000000"/>
                </a:solidFill>
              </a:rPr>
              <a:t>YOUR WORK and my titles</a:t>
            </a:r>
            <a:r>
              <a:rPr lang="en-US" dirty="0">
                <a:solidFill>
                  <a:sysClr val="windowText" lastClr="000000"/>
                </a:solidFill>
              </a:rPr>
              <a:t>.  If submitting digitally, </a:t>
            </a:r>
            <a:r>
              <a:rPr lang="en-US" b="1" dirty="0">
                <a:solidFill>
                  <a:sysClr val="windowText" lastClr="000000"/>
                </a:solidFill>
              </a:rPr>
              <a:t>drawings should be scanned/photographed </a:t>
            </a:r>
            <a:r>
              <a:rPr lang="en-US" dirty="0">
                <a:solidFill>
                  <a:sysClr val="windowText" lastClr="000000"/>
                </a:solidFill>
              </a:rPr>
              <a:t>and inserted in.</a:t>
            </a:r>
          </a:p>
          <a:p>
            <a:endParaRPr lang="en-US" dirty="0">
              <a:solidFill>
                <a:sysClr val="windowText" lastClr="000000"/>
              </a:solidFill>
            </a:endParaRPr>
          </a:p>
          <a:p>
            <a:r>
              <a:rPr lang="en-US" dirty="0">
                <a:solidFill>
                  <a:sysClr val="windowText" lastClr="000000"/>
                </a:solidFill>
              </a:rPr>
              <a:t>If you have any questions then please email me </a:t>
            </a:r>
            <a:r>
              <a:rPr lang="en-US" dirty="0">
                <a:solidFill>
                  <a:sysClr val="windowText" lastClr="000000"/>
                </a:solidFill>
                <a:hlinkClick r:id="rId2"/>
              </a:rPr>
              <a:t>rwalters@toothillschool.co.uk</a:t>
            </a:r>
            <a:r>
              <a:rPr lang="en-US" dirty="0">
                <a:solidFill>
                  <a:sysClr val="windowText" lastClr="000000"/>
                </a:solidFill>
              </a:rPr>
              <a:t> before we break up for the summer on July 22</a:t>
            </a:r>
            <a:r>
              <a:rPr lang="en-US" baseline="30000" dirty="0">
                <a:solidFill>
                  <a:sysClr val="windowText" lastClr="000000"/>
                </a:solidFill>
              </a:rPr>
              <a:t>nd</a:t>
            </a:r>
            <a:r>
              <a:rPr lang="en-US" dirty="0">
                <a:solidFill>
                  <a:sysClr val="windowText" lastClr="000000"/>
                </a:solidFill>
              </a:rPr>
              <a:t>.</a:t>
            </a:r>
          </a:p>
          <a:p>
            <a:endParaRPr lang="en-US" dirty="0">
              <a:solidFill>
                <a:sysClr val="windowText" lastClr="000000"/>
              </a:solidFill>
            </a:endParaRPr>
          </a:p>
          <a:p>
            <a:r>
              <a:rPr lang="en-US" b="1" dirty="0">
                <a:solidFill>
                  <a:srgbClr val="7030A0"/>
                </a:solidFill>
              </a:rPr>
              <a:t>Good luck!</a:t>
            </a:r>
          </a:p>
          <a:p>
            <a:endParaRPr lang="en-GB" dirty="0">
              <a:solidFill>
                <a:sysClr val="windowText" lastClr="000000"/>
              </a:solidFill>
            </a:endParaRPr>
          </a:p>
          <a:p>
            <a:endParaRPr lang="en-GB" dirty="0">
              <a:solidFill>
                <a:sysClr val="windowText" lastClr="000000"/>
              </a:solidFill>
            </a:endParaRPr>
          </a:p>
        </p:txBody>
      </p:sp>
    </p:spTree>
    <p:extLst>
      <p:ext uri="{BB962C8B-B14F-4D97-AF65-F5344CB8AC3E}">
        <p14:creationId xmlns:p14="http://schemas.microsoft.com/office/powerpoint/2010/main" val="309242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GB" b="1" u="sng" dirty="0">
                <a:solidFill>
                  <a:srgbClr val="7030A0"/>
                </a:solidFill>
              </a:rPr>
              <a:t>Selection &amp; Rejection of ideas</a:t>
            </a:r>
            <a:r>
              <a:rPr lang="en-GB" b="1" dirty="0">
                <a:solidFill>
                  <a:srgbClr val="7030A0"/>
                </a:solidFill>
              </a:rPr>
              <a:t> 		</a:t>
            </a:r>
            <a:r>
              <a:rPr lang="en-GB" altLang="en-US" i="1" dirty="0">
                <a:solidFill>
                  <a:srgbClr val="7030A0"/>
                </a:solidFill>
              </a:rPr>
              <a:t>For ALL </a:t>
            </a:r>
            <a:r>
              <a:rPr lang="en-GB" altLang="en-US" b="1" i="1" dirty="0">
                <a:solidFill>
                  <a:srgbClr val="7030A0"/>
                </a:solidFill>
              </a:rPr>
              <a:t>4</a:t>
            </a:r>
            <a:r>
              <a:rPr lang="en-GB" altLang="en-US" i="1" dirty="0">
                <a:solidFill>
                  <a:srgbClr val="7030A0"/>
                </a:solidFill>
              </a:rPr>
              <a:t> Design Ideas you need to say either…</a:t>
            </a:r>
          </a:p>
          <a:p>
            <a:pPr>
              <a:lnSpc>
                <a:spcPct val="90000"/>
              </a:lnSpc>
            </a:pPr>
            <a:r>
              <a:rPr lang="en-GB" altLang="en-US" b="1" dirty="0">
                <a:solidFill>
                  <a:srgbClr val="006600"/>
                </a:solidFill>
              </a:rPr>
              <a:t>WHY you are Selecting that idea</a:t>
            </a:r>
            <a:r>
              <a:rPr lang="en-GB" altLang="en-US" dirty="0">
                <a:solidFill>
                  <a:srgbClr val="006600"/>
                </a:solidFill>
              </a:rPr>
              <a:t> for development </a:t>
            </a:r>
            <a:r>
              <a:rPr lang="en-GB" altLang="en-US" i="1" dirty="0">
                <a:solidFill>
                  <a:schemeClr val="tx1"/>
                </a:solidFill>
              </a:rPr>
              <a:t>OR</a:t>
            </a:r>
            <a:r>
              <a:rPr lang="en-GB" altLang="en-US" dirty="0">
                <a:solidFill>
                  <a:srgbClr val="006600"/>
                </a:solidFill>
              </a:rPr>
              <a:t> </a:t>
            </a:r>
            <a:r>
              <a:rPr lang="en-GB" altLang="en-US" b="1" dirty="0">
                <a:solidFill>
                  <a:srgbClr val="CC0000"/>
                </a:solidFill>
              </a:rPr>
              <a:t>Why you are Rejecting that idea</a:t>
            </a:r>
            <a:r>
              <a:rPr lang="en-GB" altLang="en-US" dirty="0">
                <a:solidFill>
                  <a:srgbClr val="CC0000"/>
                </a:solidFill>
              </a:rPr>
              <a:t>.</a:t>
            </a:r>
          </a:p>
          <a:p>
            <a:endParaRPr lang="en-GB" b="1" dirty="0">
              <a:solidFill>
                <a:sysClr val="windowText" lastClr="000000"/>
              </a:solidFill>
            </a:endParaRPr>
          </a:p>
          <a:p>
            <a:endParaRPr lang="en-GB" b="1" dirty="0">
              <a:solidFill>
                <a:sysClr val="windowText" lastClr="000000"/>
              </a:solidFill>
            </a:endParaRP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
        <p:nvSpPr>
          <p:cNvPr id="8" name="Rectangle 7">
            <a:extLst>
              <a:ext uri="{FF2B5EF4-FFF2-40B4-BE49-F238E27FC236}">
                <a16:creationId xmlns:a16="http://schemas.microsoft.com/office/drawing/2014/main" id="{473AC154-AA3F-4057-ACF7-AA5C5B34114B}"/>
              </a:ext>
            </a:extLst>
          </p:cNvPr>
          <p:cNvSpPr/>
          <p:nvPr/>
        </p:nvSpPr>
        <p:spPr>
          <a:xfrm>
            <a:off x="3240157" y="1568758"/>
            <a:ext cx="1712844" cy="1128410"/>
          </a:xfrm>
          <a:prstGeom prst="rect">
            <a:avLst/>
          </a:prstGeom>
          <a:ln w="571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Idea 1</a:t>
            </a:r>
          </a:p>
        </p:txBody>
      </p:sp>
      <p:sp>
        <p:nvSpPr>
          <p:cNvPr id="9" name="Rectangle 8">
            <a:extLst>
              <a:ext uri="{FF2B5EF4-FFF2-40B4-BE49-F238E27FC236}">
                <a16:creationId xmlns:a16="http://schemas.microsoft.com/office/drawing/2014/main" id="{40F4960C-48B2-4A10-AF32-DE3539DF3D0E}"/>
              </a:ext>
            </a:extLst>
          </p:cNvPr>
          <p:cNvSpPr/>
          <p:nvPr/>
        </p:nvSpPr>
        <p:spPr>
          <a:xfrm>
            <a:off x="3240156" y="2837357"/>
            <a:ext cx="1712844" cy="1128410"/>
          </a:xfrm>
          <a:prstGeom prst="rect">
            <a:avLst/>
          </a:prstGeom>
          <a:ln w="571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Idea 2</a:t>
            </a:r>
          </a:p>
        </p:txBody>
      </p:sp>
      <p:sp>
        <p:nvSpPr>
          <p:cNvPr id="10" name="Rectangle 9">
            <a:extLst>
              <a:ext uri="{FF2B5EF4-FFF2-40B4-BE49-F238E27FC236}">
                <a16:creationId xmlns:a16="http://schemas.microsoft.com/office/drawing/2014/main" id="{14403C83-B380-4C39-AC1E-B5DB1BF760F0}"/>
              </a:ext>
            </a:extLst>
          </p:cNvPr>
          <p:cNvSpPr/>
          <p:nvPr/>
        </p:nvSpPr>
        <p:spPr>
          <a:xfrm>
            <a:off x="3240156" y="4123195"/>
            <a:ext cx="1712844" cy="1128410"/>
          </a:xfrm>
          <a:prstGeom prst="rect">
            <a:avLst/>
          </a:prstGeom>
          <a:ln w="571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Idea 3</a:t>
            </a:r>
          </a:p>
        </p:txBody>
      </p:sp>
      <p:sp>
        <p:nvSpPr>
          <p:cNvPr id="11" name="TextBox 10">
            <a:extLst>
              <a:ext uri="{FF2B5EF4-FFF2-40B4-BE49-F238E27FC236}">
                <a16:creationId xmlns:a16="http://schemas.microsoft.com/office/drawing/2014/main" id="{483E90CD-1C44-4B62-AF1D-8153C9120DF0}"/>
              </a:ext>
            </a:extLst>
          </p:cNvPr>
          <p:cNvSpPr txBox="1"/>
          <p:nvPr/>
        </p:nvSpPr>
        <p:spPr>
          <a:xfrm>
            <a:off x="5042956" y="1548550"/>
            <a:ext cx="5978770" cy="1169551"/>
          </a:xfrm>
          <a:prstGeom prst="rect">
            <a:avLst/>
          </a:prstGeom>
          <a:noFill/>
        </p:spPr>
        <p:txBody>
          <a:bodyPr wrap="square" rtlCol="0">
            <a:spAutoFit/>
          </a:bodyPr>
          <a:lstStyle/>
          <a:p>
            <a:r>
              <a:rPr lang="en-GB" sz="1400" b="1" dirty="0">
                <a:solidFill>
                  <a:srgbClr val="FF0000"/>
                </a:solidFill>
              </a:rPr>
              <a:t>I am </a:t>
            </a:r>
            <a:r>
              <a:rPr lang="en-GB" sz="1400" b="1" u="sng" dirty="0">
                <a:solidFill>
                  <a:srgbClr val="FF0000"/>
                </a:solidFill>
              </a:rPr>
              <a:t>rejecting</a:t>
            </a:r>
            <a:r>
              <a:rPr lang="en-GB" sz="1400" b="1" dirty="0">
                <a:solidFill>
                  <a:srgbClr val="FF0000"/>
                </a:solidFill>
              </a:rPr>
              <a:t> Idea 1 because….</a:t>
            </a:r>
          </a:p>
          <a:p>
            <a:r>
              <a:rPr lang="en-GB" sz="1400" b="1" dirty="0">
                <a:solidFill>
                  <a:srgbClr val="FF0000"/>
                </a:solidFill>
              </a:rPr>
              <a:t>It is bad because…   	(spec point 3)</a:t>
            </a:r>
          </a:p>
          <a:p>
            <a:r>
              <a:rPr lang="en-GB" sz="1400" b="1" dirty="0">
                <a:solidFill>
                  <a:srgbClr val="FF0000"/>
                </a:solidFill>
              </a:rPr>
              <a:t>It is also… 			(spec point 6)</a:t>
            </a:r>
          </a:p>
          <a:p>
            <a:r>
              <a:rPr lang="en-GB" sz="1400" b="1" dirty="0">
                <a:solidFill>
                  <a:srgbClr val="FF0000"/>
                </a:solidFill>
              </a:rPr>
              <a:t>I also do not like…. 	(spec point 8)</a:t>
            </a:r>
          </a:p>
          <a:p>
            <a:r>
              <a:rPr lang="en-GB" sz="1400" b="1" dirty="0">
                <a:solidFill>
                  <a:srgbClr val="FF0000"/>
                </a:solidFill>
              </a:rPr>
              <a:t>Therefore I will be REJECTING idea 5 for further development</a:t>
            </a:r>
          </a:p>
        </p:txBody>
      </p:sp>
      <p:sp>
        <p:nvSpPr>
          <p:cNvPr id="12" name="TextBox 11">
            <a:extLst>
              <a:ext uri="{FF2B5EF4-FFF2-40B4-BE49-F238E27FC236}">
                <a16:creationId xmlns:a16="http://schemas.microsoft.com/office/drawing/2014/main" id="{ADBEA392-DC91-400B-A84E-C1DBCC940AD6}"/>
              </a:ext>
            </a:extLst>
          </p:cNvPr>
          <p:cNvSpPr txBox="1"/>
          <p:nvPr/>
        </p:nvSpPr>
        <p:spPr>
          <a:xfrm>
            <a:off x="5042956" y="4082053"/>
            <a:ext cx="5978770" cy="1169551"/>
          </a:xfrm>
          <a:prstGeom prst="rect">
            <a:avLst/>
          </a:prstGeom>
          <a:noFill/>
        </p:spPr>
        <p:txBody>
          <a:bodyPr wrap="square" rtlCol="0">
            <a:spAutoFit/>
          </a:bodyPr>
          <a:lstStyle/>
          <a:p>
            <a:r>
              <a:rPr lang="en-GB" sz="1400" b="1" dirty="0">
                <a:solidFill>
                  <a:srgbClr val="FF0000"/>
                </a:solidFill>
              </a:rPr>
              <a:t>I am </a:t>
            </a:r>
            <a:r>
              <a:rPr lang="en-GB" sz="1400" b="1" u="sng" dirty="0">
                <a:solidFill>
                  <a:srgbClr val="FF0000"/>
                </a:solidFill>
              </a:rPr>
              <a:t>rejecting</a:t>
            </a:r>
            <a:r>
              <a:rPr lang="en-GB" sz="1400" b="1" dirty="0">
                <a:solidFill>
                  <a:srgbClr val="FF0000"/>
                </a:solidFill>
              </a:rPr>
              <a:t> Idea 3 because….</a:t>
            </a:r>
          </a:p>
          <a:p>
            <a:r>
              <a:rPr lang="en-GB" sz="1400" b="1" dirty="0">
                <a:solidFill>
                  <a:srgbClr val="FF0000"/>
                </a:solidFill>
              </a:rPr>
              <a:t>It is bad because…   	(spec point 2)</a:t>
            </a:r>
          </a:p>
          <a:p>
            <a:r>
              <a:rPr lang="en-GB" sz="1400" b="1" dirty="0">
                <a:solidFill>
                  <a:srgbClr val="FF0000"/>
                </a:solidFill>
              </a:rPr>
              <a:t>It is also… 			(spec point 3)</a:t>
            </a:r>
          </a:p>
          <a:p>
            <a:r>
              <a:rPr lang="en-GB" sz="1400" b="1" dirty="0">
                <a:solidFill>
                  <a:srgbClr val="FF0000"/>
                </a:solidFill>
              </a:rPr>
              <a:t>I also do not like…. 	(spec point 9)</a:t>
            </a:r>
          </a:p>
          <a:p>
            <a:r>
              <a:rPr lang="en-GB" sz="1400" b="1" dirty="0">
                <a:solidFill>
                  <a:srgbClr val="FF0000"/>
                </a:solidFill>
              </a:rPr>
              <a:t>Therefore I will be REJECTING idea 8 for further development</a:t>
            </a:r>
          </a:p>
        </p:txBody>
      </p:sp>
      <p:sp>
        <p:nvSpPr>
          <p:cNvPr id="13" name="TextBox 12">
            <a:extLst>
              <a:ext uri="{FF2B5EF4-FFF2-40B4-BE49-F238E27FC236}">
                <a16:creationId xmlns:a16="http://schemas.microsoft.com/office/drawing/2014/main" id="{805CC82D-E2BD-4FC2-8D35-CCA46374C7B5}"/>
              </a:ext>
            </a:extLst>
          </p:cNvPr>
          <p:cNvSpPr txBox="1"/>
          <p:nvPr/>
        </p:nvSpPr>
        <p:spPr>
          <a:xfrm>
            <a:off x="5042956" y="2796215"/>
            <a:ext cx="5978770" cy="1169551"/>
          </a:xfrm>
          <a:prstGeom prst="rect">
            <a:avLst/>
          </a:prstGeom>
          <a:noFill/>
        </p:spPr>
        <p:txBody>
          <a:bodyPr wrap="square" rtlCol="0">
            <a:spAutoFit/>
          </a:bodyPr>
          <a:lstStyle/>
          <a:p>
            <a:r>
              <a:rPr lang="en-GB" sz="1400" b="1" dirty="0">
                <a:solidFill>
                  <a:srgbClr val="00B050"/>
                </a:solidFill>
              </a:rPr>
              <a:t>I am </a:t>
            </a:r>
            <a:r>
              <a:rPr lang="en-GB" sz="1400" b="1" u="sng" dirty="0">
                <a:solidFill>
                  <a:srgbClr val="00B050"/>
                </a:solidFill>
              </a:rPr>
              <a:t>selecting</a:t>
            </a:r>
            <a:r>
              <a:rPr lang="en-GB" sz="1400" b="1" dirty="0">
                <a:solidFill>
                  <a:srgbClr val="00B050"/>
                </a:solidFill>
              </a:rPr>
              <a:t> Idea 2 because….</a:t>
            </a:r>
          </a:p>
          <a:p>
            <a:r>
              <a:rPr lang="en-GB" sz="1400" b="1" dirty="0">
                <a:solidFill>
                  <a:srgbClr val="00B050"/>
                </a:solidFill>
              </a:rPr>
              <a:t>It is good because…   	(spec point 4)</a:t>
            </a:r>
          </a:p>
          <a:p>
            <a:r>
              <a:rPr lang="en-GB" sz="1400" b="1" dirty="0">
                <a:solidFill>
                  <a:srgbClr val="00B050"/>
                </a:solidFill>
              </a:rPr>
              <a:t>It is also… 			(spec point 7)</a:t>
            </a:r>
          </a:p>
          <a:p>
            <a:r>
              <a:rPr lang="en-GB" sz="1400" b="1" dirty="0">
                <a:solidFill>
                  <a:srgbClr val="00B050"/>
                </a:solidFill>
              </a:rPr>
              <a:t>I also like…. 			(spec point 11)</a:t>
            </a:r>
          </a:p>
          <a:p>
            <a:r>
              <a:rPr lang="en-GB" sz="1400" b="1" dirty="0">
                <a:solidFill>
                  <a:srgbClr val="00B050"/>
                </a:solidFill>
              </a:rPr>
              <a:t>Therefore I will be SELECTING idea 7 for further development</a:t>
            </a:r>
          </a:p>
        </p:txBody>
      </p:sp>
      <p:sp>
        <p:nvSpPr>
          <p:cNvPr id="14" name="Rectangle 13">
            <a:extLst>
              <a:ext uri="{FF2B5EF4-FFF2-40B4-BE49-F238E27FC236}">
                <a16:creationId xmlns:a16="http://schemas.microsoft.com/office/drawing/2014/main" id="{AD011E0F-7CD8-4B2F-8E24-21FAF864C132}"/>
              </a:ext>
            </a:extLst>
          </p:cNvPr>
          <p:cNvSpPr/>
          <p:nvPr/>
        </p:nvSpPr>
        <p:spPr>
          <a:xfrm>
            <a:off x="3240156" y="5397974"/>
            <a:ext cx="1712844" cy="1128410"/>
          </a:xfrm>
          <a:prstGeom prst="rect">
            <a:avLst/>
          </a:prstGeom>
          <a:ln w="571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Idea 4</a:t>
            </a:r>
          </a:p>
        </p:txBody>
      </p:sp>
      <p:sp>
        <p:nvSpPr>
          <p:cNvPr id="2" name="Rectangle 1">
            <a:extLst>
              <a:ext uri="{FF2B5EF4-FFF2-40B4-BE49-F238E27FC236}">
                <a16:creationId xmlns:a16="http://schemas.microsoft.com/office/drawing/2014/main" id="{139A9124-63FF-4E4E-A856-F2FF88DCAE00}"/>
              </a:ext>
            </a:extLst>
          </p:cNvPr>
          <p:cNvSpPr/>
          <p:nvPr/>
        </p:nvSpPr>
        <p:spPr>
          <a:xfrm>
            <a:off x="347870" y="1330219"/>
            <a:ext cx="2882348" cy="5493812"/>
          </a:xfrm>
          <a:prstGeom prst="rect">
            <a:avLst/>
          </a:prstGeom>
        </p:spPr>
        <p:txBody>
          <a:bodyPr wrap="square">
            <a:spAutoFit/>
          </a:bodyPr>
          <a:lstStyle/>
          <a:p>
            <a:pPr>
              <a:lnSpc>
                <a:spcPct val="90000"/>
              </a:lnSpc>
            </a:pPr>
            <a:r>
              <a:rPr lang="en-GB" altLang="en-US" sz="1600" dirty="0">
                <a:solidFill>
                  <a:srgbClr val="7030A0"/>
                </a:solidFill>
              </a:rPr>
              <a:t>You need </a:t>
            </a:r>
            <a:r>
              <a:rPr lang="en-GB" altLang="en-US" sz="1400" b="1" u="sng" dirty="0">
                <a:solidFill>
                  <a:srgbClr val="FF0000"/>
                </a:solidFill>
              </a:rPr>
              <a:t>3</a:t>
            </a:r>
            <a:r>
              <a:rPr lang="en-GB" altLang="en-US" sz="1600" dirty="0">
                <a:solidFill>
                  <a:srgbClr val="7030A0"/>
                </a:solidFill>
              </a:rPr>
              <a:t> (or more) clear </a:t>
            </a:r>
            <a:r>
              <a:rPr lang="en-GB" altLang="en-US" sz="1600" b="1" u="sng" dirty="0">
                <a:solidFill>
                  <a:srgbClr val="7030A0"/>
                </a:solidFill>
              </a:rPr>
              <a:t>reasons</a:t>
            </a:r>
            <a:r>
              <a:rPr lang="en-GB" altLang="en-US" sz="1600" dirty="0">
                <a:solidFill>
                  <a:srgbClr val="7030A0"/>
                </a:solidFill>
              </a:rPr>
              <a:t>.  ALL OF THEM </a:t>
            </a:r>
            <a:r>
              <a:rPr lang="en-GB" altLang="en-US" sz="1600" i="1" dirty="0">
                <a:solidFill>
                  <a:srgbClr val="7030A0"/>
                </a:solidFill>
              </a:rPr>
              <a:t>BACKED UP BY DESIGN SPECIFICATION POINTS</a:t>
            </a:r>
          </a:p>
          <a:p>
            <a:pPr>
              <a:lnSpc>
                <a:spcPct val="90000"/>
              </a:lnSpc>
            </a:pPr>
            <a:endParaRPr lang="en-GB" altLang="en-US" sz="400" dirty="0">
              <a:solidFill>
                <a:schemeClr val="accent2"/>
              </a:solidFill>
            </a:endParaRPr>
          </a:p>
          <a:p>
            <a:pPr>
              <a:lnSpc>
                <a:spcPct val="90000"/>
              </a:lnSpc>
            </a:pPr>
            <a:r>
              <a:rPr lang="en-GB" altLang="en-US" sz="1400" dirty="0"/>
              <a:t>e.g.  </a:t>
            </a:r>
            <a:r>
              <a:rPr lang="en-GB" altLang="en-US" sz="1400" i="1" dirty="0"/>
              <a:t>“This idea is </a:t>
            </a:r>
            <a:r>
              <a:rPr lang="en-GB" altLang="en-US" sz="1400" b="1" i="1" dirty="0">
                <a:solidFill>
                  <a:srgbClr val="CC0000"/>
                </a:solidFill>
              </a:rPr>
              <a:t>not good</a:t>
            </a:r>
            <a:r>
              <a:rPr lang="en-GB" altLang="en-US" sz="1400" i="1" dirty="0"/>
              <a:t> because it is </a:t>
            </a:r>
            <a:r>
              <a:rPr lang="en-GB" altLang="en-US" sz="1400" b="1" i="1" dirty="0"/>
              <a:t>too big</a:t>
            </a:r>
            <a:r>
              <a:rPr lang="en-GB" altLang="en-US" sz="1400" i="1" dirty="0"/>
              <a:t> for my end user’s rucksack (</a:t>
            </a:r>
            <a:r>
              <a:rPr lang="en-GB" altLang="en-US" sz="1400" b="1" i="1" dirty="0"/>
              <a:t>Spec Point 3</a:t>
            </a:r>
            <a:r>
              <a:rPr lang="en-GB" altLang="en-US" sz="1400" i="1" dirty="0"/>
              <a:t>)”</a:t>
            </a:r>
          </a:p>
          <a:p>
            <a:pPr>
              <a:lnSpc>
                <a:spcPct val="90000"/>
              </a:lnSpc>
            </a:pPr>
            <a:r>
              <a:rPr lang="en-GB" altLang="en-US" sz="1400" dirty="0"/>
              <a:t>e.g. </a:t>
            </a:r>
            <a:r>
              <a:rPr lang="en-GB" altLang="en-US" sz="1400" i="1" dirty="0"/>
              <a:t>“This idea is </a:t>
            </a:r>
            <a:r>
              <a:rPr lang="en-GB" altLang="en-US" sz="1400" b="1" i="1" dirty="0">
                <a:solidFill>
                  <a:srgbClr val="CC0000"/>
                </a:solidFill>
              </a:rPr>
              <a:t>not good</a:t>
            </a:r>
            <a:r>
              <a:rPr lang="en-GB" altLang="en-US" sz="1400" b="1" i="1" dirty="0"/>
              <a:t> </a:t>
            </a:r>
            <a:r>
              <a:rPr lang="en-GB" altLang="en-US" sz="1400" i="1" dirty="0"/>
              <a:t>because the use of Hardwood would be too expensive for my TARGET MARKET (</a:t>
            </a:r>
            <a:r>
              <a:rPr lang="en-GB" altLang="en-US" sz="1400" b="1" i="1" dirty="0"/>
              <a:t>Spec Point 7</a:t>
            </a:r>
            <a:r>
              <a:rPr lang="en-GB" altLang="en-US" sz="1400" i="1" dirty="0"/>
              <a:t>)”</a:t>
            </a:r>
          </a:p>
          <a:p>
            <a:pPr>
              <a:lnSpc>
                <a:spcPct val="90000"/>
              </a:lnSpc>
            </a:pPr>
            <a:r>
              <a:rPr lang="en-GB" altLang="en-US" sz="1400" dirty="0" err="1"/>
              <a:t>e.g.</a:t>
            </a:r>
            <a:r>
              <a:rPr lang="en-GB" altLang="en-US" sz="1400" i="1" dirty="0" err="1"/>
              <a:t>“This</a:t>
            </a:r>
            <a:r>
              <a:rPr lang="en-GB" altLang="en-US" sz="1400" i="1" dirty="0"/>
              <a:t> idea is </a:t>
            </a:r>
            <a:r>
              <a:rPr lang="en-GB" altLang="en-US" sz="1400" b="1" i="1" dirty="0">
                <a:solidFill>
                  <a:srgbClr val="008000"/>
                </a:solidFill>
              </a:rPr>
              <a:t>good</a:t>
            </a:r>
            <a:r>
              <a:rPr lang="en-GB" altLang="en-US" sz="1400" b="1" i="1" dirty="0"/>
              <a:t> </a:t>
            </a:r>
            <a:r>
              <a:rPr lang="en-GB" altLang="en-US" sz="1400" i="1" dirty="0"/>
              <a:t>because it would enable my end user to store more than 10  DVDs (</a:t>
            </a:r>
            <a:r>
              <a:rPr lang="en-GB" altLang="en-US" sz="1400" b="1" i="1" dirty="0"/>
              <a:t>Spec’ Point 9</a:t>
            </a:r>
            <a:r>
              <a:rPr lang="en-GB" altLang="en-US" sz="1400" i="1" dirty="0"/>
              <a:t>)”</a:t>
            </a:r>
          </a:p>
          <a:p>
            <a:pPr>
              <a:lnSpc>
                <a:spcPct val="90000"/>
              </a:lnSpc>
            </a:pPr>
            <a:r>
              <a:rPr lang="en-GB" altLang="en-US" sz="1400" dirty="0" err="1"/>
              <a:t>e.g.</a:t>
            </a:r>
            <a:r>
              <a:rPr lang="en-GB" altLang="en-US" sz="1400" i="1" dirty="0" err="1"/>
              <a:t>“This</a:t>
            </a:r>
            <a:r>
              <a:rPr lang="en-GB" altLang="en-US" sz="1400" i="1" dirty="0"/>
              <a:t> idea is </a:t>
            </a:r>
            <a:r>
              <a:rPr lang="en-GB" altLang="en-US" sz="1400" b="1" i="1" dirty="0">
                <a:solidFill>
                  <a:srgbClr val="008000"/>
                </a:solidFill>
              </a:rPr>
              <a:t>good </a:t>
            </a:r>
            <a:r>
              <a:rPr lang="en-GB" altLang="en-US" sz="1400" i="1" dirty="0"/>
              <a:t>because it is </a:t>
            </a:r>
            <a:r>
              <a:rPr lang="en-GB" altLang="en-US" sz="1400" b="1" i="1" dirty="0"/>
              <a:t>stable and durable</a:t>
            </a:r>
            <a:r>
              <a:rPr lang="en-GB" altLang="en-US" sz="1400" i="1" dirty="0"/>
              <a:t> to prevent damage when in use by my end user (</a:t>
            </a:r>
            <a:r>
              <a:rPr lang="en-GB" altLang="en-US" sz="1400" b="1" i="1" dirty="0"/>
              <a:t>Spec point 2</a:t>
            </a:r>
            <a:r>
              <a:rPr lang="en-GB" altLang="en-US" sz="1400" i="1" dirty="0"/>
              <a:t>)”</a:t>
            </a:r>
          </a:p>
          <a:p>
            <a:pPr>
              <a:lnSpc>
                <a:spcPct val="90000"/>
              </a:lnSpc>
            </a:pPr>
            <a:endParaRPr lang="en-GB" altLang="en-US" sz="1400" b="1" i="1" u="sng" dirty="0">
              <a:solidFill>
                <a:srgbClr val="0000CC"/>
              </a:solidFill>
            </a:endParaRPr>
          </a:p>
          <a:p>
            <a:pPr>
              <a:lnSpc>
                <a:spcPct val="90000"/>
              </a:lnSpc>
            </a:pPr>
            <a:r>
              <a:rPr lang="en-GB" altLang="en-US" sz="1600" b="1" i="1" u="sng" dirty="0">
                <a:solidFill>
                  <a:srgbClr val="0000CC"/>
                </a:solidFill>
              </a:rPr>
              <a:t>FOR EACH IDEA</a:t>
            </a:r>
            <a:r>
              <a:rPr lang="en-GB" altLang="en-US" sz="1600" b="1" i="1" dirty="0">
                <a:solidFill>
                  <a:srgbClr val="0000CC"/>
                </a:solidFill>
              </a:rPr>
              <a:t> YOU NEED TO WRITE A SUMMARY:</a:t>
            </a:r>
          </a:p>
          <a:p>
            <a:pPr>
              <a:lnSpc>
                <a:spcPct val="90000"/>
              </a:lnSpc>
            </a:pPr>
            <a:r>
              <a:rPr lang="en-GB" altLang="en-US" sz="1600" b="1" i="1" dirty="0"/>
              <a:t>E.G. 	I am </a:t>
            </a:r>
            <a:r>
              <a:rPr lang="en-GB" altLang="en-US" sz="1600" b="1" i="1" dirty="0">
                <a:solidFill>
                  <a:srgbClr val="008000"/>
                </a:solidFill>
              </a:rPr>
              <a:t>SELCTING</a:t>
            </a:r>
            <a:r>
              <a:rPr lang="en-GB" altLang="en-US" sz="1600" b="1" i="1" dirty="0"/>
              <a:t> this idea for development because</a:t>
            </a:r>
            <a:r>
              <a:rPr lang="en-GB" altLang="en-US" sz="1600" i="1" dirty="0"/>
              <a:t>… (give reasons)</a:t>
            </a:r>
          </a:p>
          <a:p>
            <a:pPr>
              <a:lnSpc>
                <a:spcPct val="90000"/>
              </a:lnSpc>
            </a:pPr>
            <a:r>
              <a:rPr lang="en-GB" altLang="en-US" sz="1600" b="1" i="1" dirty="0"/>
              <a:t>I am </a:t>
            </a:r>
            <a:r>
              <a:rPr lang="en-GB" altLang="en-US" sz="1600" b="1" i="1" dirty="0">
                <a:solidFill>
                  <a:srgbClr val="CC0000"/>
                </a:solidFill>
              </a:rPr>
              <a:t>REJECTING</a:t>
            </a:r>
            <a:r>
              <a:rPr lang="en-GB" altLang="en-US" sz="1600" b="1" i="1" dirty="0"/>
              <a:t> this idea because</a:t>
            </a:r>
            <a:r>
              <a:rPr lang="en-GB" altLang="en-US" sz="1600" i="1" dirty="0"/>
              <a:t>… (give reasons)</a:t>
            </a:r>
            <a:endParaRPr lang="en-US" altLang="en-US" sz="1600" i="1" dirty="0"/>
          </a:p>
        </p:txBody>
      </p:sp>
      <p:sp>
        <p:nvSpPr>
          <p:cNvPr id="16" name="TextBox 15">
            <a:extLst>
              <a:ext uri="{FF2B5EF4-FFF2-40B4-BE49-F238E27FC236}">
                <a16:creationId xmlns:a16="http://schemas.microsoft.com/office/drawing/2014/main" id="{5D374E4B-F873-4C66-ADC6-95FA01664F4E}"/>
              </a:ext>
            </a:extLst>
          </p:cNvPr>
          <p:cNvSpPr txBox="1"/>
          <p:nvPr/>
        </p:nvSpPr>
        <p:spPr>
          <a:xfrm>
            <a:off x="5052008" y="5377403"/>
            <a:ext cx="5978770" cy="1169551"/>
          </a:xfrm>
          <a:prstGeom prst="rect">
            <a:avLst/>
          </a:prstGeom>
          <a:noFill/>
        </p:spPr>
        <p:txBody>
          <a:bodyPr wrap="square" rtlCol="0">
            <a:spAutoFit/>
          </a:bodyPr>
          <a:lstStyle/>
          <a:p>
            <a:r>
              <a:rPr lang="en-GB" sz="1400" b="1" dirty="0">
                <a:solidFill>
                  <a:srgbClr val="FF0000"/>
                </a:solidFill>
              </a:rPr>
              <a:t>I am </a:t>
            </a:r>
            <a:r>
              <a:rPr lang="en-GB" sz="1400" b="1" u="sng" dirty="0">
                <a:solidFill>
                  <a:srgbClr val="FF0000"/>
                </a:solidFill>
              </a:rPr>
              <a:t>rejecting</a:t>
            </a:r>
            <a:r>
              <a:rPr lang="en-GB" sz="1400" b="1" dirty="0">
                <a:solidFill>
                  <a:srgbClr val="FF0000"/>
                </a:solidFill>
              </a:rPr>
              <a:t> Idea 8 because….</a:t>
            </a:r>
          </a:p>
          <a:p>
            <a:r>
              <a:rPr lang="en-GB" sz="1400" b="1" dirty="0">
                <a:solidFill>
                  <a:srgbClr val="FF0000"/>
                </a:solidFill>
              </a:rPr>
              <a:t>It is bad because…   	(spec point 7)</a:t>
            </a:r>
          </a:p>
          <a:p>
            <a:r>
              <a:rPr lang="en-GB" sz="1400" b="1" dirty="0">
                <a:solidFill>
                  <a:srgbClr val="FF0000"/>
                </a:solidFill>
              </a:rPr>
              <a:t>It is also… 			(spec point 4)</a:t>
            </a:r>
          </a:p>
          <a:p>
            <a:r>
              <a:rPr lang="en-GB" sz="1400" b="1" dirty="0">
                <a:solidFill>
                  <a:srgbClr val="FF0000"/>
                </a:solidFill>
              </a:rPr>
              <a:t>I also do not like…. 	(spec point 9)</a:t>
            </a:r>
          </a:p>
          <a:p>
            <a:r>
              <a:rPr lang="en-GB" sz="1400" b="1" dirty="0">
                <a:solidFill>
                  <a:srgbClr val="FF0000"/>
                </a:solidFill>
              </a:rPr>
              <a:t>Therefore I will be REJECTING idea 8 for further development</a:t>
            </a:r>
          </a:p>
        </p:txBody>
      </p:sp>
    </p:spTree>
    <p:extLst>
      <p:ext uri="{BB962C8B-B14F-4D97-AF65-F5344CB8AC3E}">
        <p14:creationId xmlns:p14="http://schemas.microsoft.com/office/powerpoint/2010/main" val="320917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Final Design</a:t>
            </a:r>
          </a:p>
          <a:p>
            <a:r>
              <a:rPr lang="en-GB" sz="1400" dirty="0">
                <a:solidFill>
                  <a:sysClr val="windowText" lastClr="000000"/>
                </a:solidFill>
              </a:rPr>
              <a:t>This is the big one!  The </a:t>
            </a:r>
            <a:r>
              <a:rPr lang="en-GB" sz="1400" b="1" dirty="0">
                <a:solidFill>
                  <a:sysClr val="windowText" lastClr="000000"/>
                </a:solidFill>
              </a:rPr>
              <a:t>showpiece</a:t>
            </a:r>
            <a:r>
              <a:rPr lang="en-GB" sz="1400" dirty="0">
                <a:solidFill>
                  <a:sysClr val="windowText" lastClr="000000"/>
                </a:solidFill>
              </a:rPr>
              <a:t>!  Your chance to impress!  </a:t>
            </a:r>
            <a:r>
              <a:rPr lang="en-GB" sz="1400" i="1" dirty="0">
                <a:solidFill>
                  <a:sysClr val="windowText" lastClr="000000"/>
                </a:solidFill>
              </a:rPr>
              <a:t>Draw and annotate your chosen design in 3D</a:t>
            </a:r>
            <a:r>
              <a:rPr lang="en-GB" sz="1400" dirty="0">
                <a:solidFill>
                  <a:sysClr val="windowText" lastClr="000000"/>
                </a:solidFill>
              </a:rPr>
              <a:t>.  </a:t>
            </a:r>
          </a:p>
          <a:p>
            <a:r>
              <a:rPr lang="en-GB" sz="1400" i="1" dirty="0">
                <a:solidFill>
                  <a:sysClr val="windowText" lastClr="000000"/>
                </a:solidFill>
              </a:rPr>
              <a:t>Multiple views, rendered to show colour, texture, light and shade.  </a:t>
            </a:r>
          </a:p>
          <a:p>
            <a:r>
              <a:rPr lang="en-GB" sz="1400" dirty="0">
                <a:solidFill>
                  <a:sysClr val="windowText" lastClr="000000"/>
                </a:solidFill>
              </a:rPr>
              <a:t>ANNOTATE EVERYTHING to explain why your design is good.  Cover as many of the </a:t>
            </a:r>
            <a:r>
              <a:rPr lang="en-GB" sz="1400" dirty="0">
                <a:solidFill>
                  <a:srgbClr val="0070C0"/>
                </a:solidFill>
              </a:rPr>
              <a:t>Super Words </a:t>
            </a:r>
            <a:r>
              <a:rPr lang="en-GB" sz="1400" dirty="0">
                <a:solidFill>
                  <a:sysClr val="windowText" lastClr="000000"/>
                </a:solidFill>
              </a:rPr>
              <a:t>you can fit / are most relevant</a:t>
            </a: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
        <p:nvSpPr>
          <p:cNvPr id="8" name="Text Box 4">
            <a:extLst>
              <a:ext uri="{FF2B5EF4-FFF2-40B4-BE49-F238E27FC236}">
                <a16:creationId xmlns:a16="http://schemas.microsoft.com/office/drawing/2014/main" id="{7C3F1428-0573-4FC8-AAB2-963D25BD5958}"/>
              </a:ext>
            </a:extLst>
          </p:cNvPr>
          <p:cNvSpPr txBox="1">
            <a:spLocks noChangeArrowheads="1"/>
          </p:cNvSpPr>
          <p:nvPr/>
        </p:nvSpPr>
        <p:spPr bwMode="auto">
          <a:xfrm>
            <a:off x="10025987" y="982175"/>
            <a:ext cx="1362602" cy="5478423"/>
          </a:xfrm>
          <a:prstGeom prst="rect">
            <a:avLst/>
          </a:prstGeom>
          <a:ln w="101600" cmpd="dbl">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defRPr/>
            </a:pPr>
            <a:r>
              <a:rPr lang="en-US" sz="1400" b="1" dirty="0">
                <a:ln w="11430"/>
                <a:solidFill>
                  <a:srgbClr val="000099"/>
                </a:solidFill>
                <a:effectLst>
                  <a:outerShdw blurRad="50800" dist="39000" dir="5460000" algn="tl">
                    <a:srgbClr val="000000">
                      <a:alpha val="38000"/>
                    </a:srgbClr>
                  </a:outerShdw>
                </a:effectLst>
              </a:rPr>
              <a:t>Super Words</a:t>
            </a:r>
          </a:p>
          <a:p>
            <a:pPr algn="r">
              <a:spcBef>
                <a:spcPct val="50000"/>
              </a:spcBef>
              <a:defRPr/>
            </a:pPr>
            <a:r>
              <a:rPr lang="en-GB" sz="1400" b="1" i="1" dirty="0">
                <a:solidFill>
                  <a:srgbClr val="002060"/>
                </a:solidFill>
              </a:rPr>
              <a:t>Function</a:t>
            </a:r>
            <a:endParaRPr lang="en-GB" sz="800" b="1" i="1" dirty="0">
              <a:solidFill>
                <a:srgbClr val="002060"/>
              </a:solidFill>
            </a:endParaRPr>
          </a:p>
          <a:p>
            <a:pPr algn="r">
              <a:spcBef>
                <a:spcPct val="50000"/>
              </a:spcBef>
              <a:defRPr/>
            </a:pPr>
            <a:r>
              <a:rPr lang="en-GB" sz="1400" b="1" i="1" dirty="0">
                <a:solidFill>
                  <a:srgbClr val="002060"/>
                </a:solidFill>
              </a:rPr>
              <a:t>End User</a:t>
            </a:r>
            <a:endParaRPr lang="en-GB" sz="800" b="1" i="1" dirty="0">
              <a:solidFill>
                <a:srgbClr val="002060"/>
              </a:solidFill>
            </a:endParaRPr>
          </a:p>
          <a:p>
            <a:pPr algn="r">
              <a:spcBef>
                <a:spcPct val="50000"/>
              </a:spcBef>
              <a:defRPr/>
            </a:pPr>
            <a:r>
              <a:rPr lang="en-GB" sz="1400" b="1" i="1" dirty="0">
                <a:solidFill>
                  <a:srgbClr val="002060"/>
                </a:solidFill>
              </a:rPr>
              <a:t>Target Market</a:t>
            </a:r>
            <a:endParaRPr lang="en-GB" sz="800" b="1" i="1" dirty="0">
              <a:solidFill>
                <a:srgbClr val="002060"/>
              </a:solidFill>
            </a:endParaRPr>
          </a:p>
          <a:p>
            <a:pPr algn="r">
              <a:spcBef>
                <a:spcPct val="50000"/>
              </a:spcBef>
              <a:defRPr/>
            </a:pPr>
            <a:r>
              <a:rPr lang="en-GB" sz="1400" b="1" i="1" dirty="0">
                <a:solidFill>
                  <a:srgbClr val="002060"/>
                </a:solidFill>
              </a:rPr>
              <a:t>Environment</a:t>
            </a:r>
            <a:endParaRPr lang="en-GB" sz="800" b="1" i="1" dirty="0">
              <a:solidFill>
                <a:srgbClr val="002060"/>
              </a:solidFill>
            </a:endParaRPr>
          </a:p>
          <a:p>
            <a:pPr algn="r">
              <a:spcBef>
                <a:spcPct val="50000"/>
              </a:spcBef>
              <a:defRPr/>
            </a:pPr>
            <a:r>
              <a:rPr lang="en-GB" sz="1400" b="1" i="1" dirty="0">
                <a:solidFill>
                  <a:srgbClr val="002060"/>
                </a:solidFill>
              </a:rPr>
              <a:t>Materials</a:t>
            </a:r>
            <a:endParaRPr lang="en-GB" sz="800" b="1" i="1" dirty="0">
              <a:solidFill>
                <a:srgbClr val="002060"/>
              </a:solidFill>
            </a:endParaRPr>
          </a:p>
          <a:p>
            <a:pPr algn="r">
              <a:spcBef>
                <a:spcPct val="50000"/>
              </a:spcBef>
              <a:defRPr/>
            </a:pPr>
            <a:r>
              <a:rPr lang="en-GB" sz="1400" b="1" i="1" dirty="0">
                <a:solidFill>
                  <a:srgbClr val="002060"/>
                </a:solidFill>
              </a:rPr>
              <a:t>Components</a:t>
            </a:r>
            <a:endParaRPr lang="en-GB" sz="800" b="1" i="1" dirty="0">
              <a:solidFill>
                <a:srgbClr val="002060"/>
              </a:solidFill>
            </a:endParaRPr>
          </a:p>
          <a:p>
            <a:pPr algn="r">
              <a:spcBef>
                <a:spcPct val="50000"/>
              </a:spcBef>
              <a:defRPr/>
            </a:pPr>
            <a:r>
              <a:rPr lang="en-GB" sz="1400" b="1" i="1" dirty="0">
                <a:solidFill>
                  <a:srgbClr val="002060"/>
                </a:solidFill>
              </a:rPr>
              <a:t>Construction</a:t>
            </a:r>
            <a:endParaRPr lang="en-GB" sz="800" b="1" i="1" dirty="0">
              <a:solidFill>
                <a:srgbClr val="002060"/>
              </a:solidFill>
            </a:endParaRPr>
          </a:p>
          <a:p>
            <a:pPr algn="r">
              <a:spcBef>
                <a:spcPct val="50000"/>
              </a:spcBef>
              <a:defRPr/>
            </a:pPr>
            <a:r>
              <a:rPr lang="en-GB" sz="1400" b="1" i="1" dirty="0">
                <a:solidFill>
                  <a:srgbClr val="002060"/>
                </a:solidFill>
              </a:rPr>
              <a:t>Size/Weight</a:t>
            </a:r>
            <a:endParaRPr lang="en-GB" sz="800" b="1" i="1" dirty="0">
              <a:solidFill>
                <a:srgbClr val="002060"/>
              </a:solidFill>
            </a:endParaRPr>
          </a:p>
          <a:p>
            <a:pPr algn="r">
              <a:spcBef>
                <a:spcPct val="50000"/>
              </a:spcBef>
              <a:defRPr/>
            </a:pPr>
            <a:r>
              <a:rPr lang="en-GB" sz="1400" b="1" i="1" dirty="0">
                <a:solidFill>
                  <a:srgbClr val="002060"/>
                </a:solidFill>
              </a:rPr>
              <a:t>Finish</a:t>
            </a:r>
            <a:endParaRPr lang="en-GB" sz="800" b="1" i="1" dirty="0">
              <a:solidFill>
                <a:srgbClr val="002060"/>
              </a:solidFill>
            </a:endParaRPr>
          </a:p>
          <a:p>
            <a:pPr algn="r">
              <a:spcBef>
                <a:spcPct val="50000"/>
              </a:spcBef>
              <a:defRPr/>
            </a:pPr>
            <a:r>
              <a:rPr lang="en-GB" sz="1400" b="1" i="1" dirty="0">
                <a:solidFill>
                  <a:srgbClr val="002060"/>
                </a:solidFill>
              </a:rPr>
              <a:t>Durability</a:t>
            </a:r>
            <a:endParaRPr lang="en-GB" sz="800" b="1" i="1" dirty="0">
              <a:solidFill>
                <a:srgbClr val="002060"/>
              </a:solidFill>
            </a:endParaRPr>
          </a:p>
          <a:p>
            <a:pPr algn="r">
              <a:spcBef>
                <a:spcPct val="50000"/>
              </a:spcBef>
              <a:defRPr/>
            </a:pPr>
            <a:r>
              <a:rPr lang="en-GB" sz="1400" b="1" i="1" dirty="0">
                <a:solidFill>
                  <a:srgbClr val="002060"/>
                </a:solidFill>
              </a:rPr>
              <a:t>Manufacture</a:t>
            </a:r>
            <a:endParaRPr lang="en-GB" sz="800" b="1" i="1" dirty="0">
              <a:solidFill>
                <a:srgbClr val="002060"/>
              </a:solidFill>
            </a:endParaRPr>
          </a:p>
          <a:p>
            <a:pPr algn="r">
              <a:spcBef>
                <a:spcPct val="50000"/>
              </a:spcBef>
              <a:defRPr/>
            </a:pPr>
            <a:r>
              <a:rPr lang="en-GB" sz="1400" b="1" i="1" dirty="0">
                <a:solidFill>
                  <a:srgbClr val="002060"/>
                </a:solidFill>
              </a:rPr>
              <a:t>Cost</a:t>
            </a:r>
          </a:p>
          <a:p>
            <a:pPr algn="r">
              <a:spcBef>
                <a:spcPct val="50000"/>
              </a:spcBef>
              <a:defRPr/>
            </a:pPr>
            <a:r>
              <a:rPr lang="en-GB" sz="1400" b="1" i="1" dirty="0">
                <a:solidFill>
                  <a:srgbClr val="002060"/>
                </a:solidFill>
              </a:rPr>
              <a:t>Aesthetics</a:t>
            </a:r>
          </a:p>
          <a:p>
            <a:pPr algn="r">
              <a:spcBef>
                <a:spcPct val="50000"/>
              </a:spcBef>
              <a:defRPr/>
            </a:pPr>
            <a:r>
              <a:rPr lang="en-GB" sz="1400" b="1" i="1" dirty="0">
                <a:solidFill>
                  <a:srgbClr val="002060"/>
                </a:solidFill>
              </a:rPr>
              <a:t>Ergonomics</a:t>
            </a:r>
          </a:p>
          <a:p>
            <a:pPr algn="r">
              <a:spcBef>
                <a:spcPct val="50000"/>
              </a:spcBef>
              <a:defRPr/>
            </a:pPr>
            <a:r>
              <a:rPr lang="en-GB" sz="1400" b="1" i="1" dirty="0">
                <a:solidFill>
                  <a:srgbClr val="002060"/>
                </a:solidFill>
              </a:rPr>
              <a:t>Sustainability</a:t>
            </a:r>
          </a:p>
          <a:p>
            <a:pPr algn="r">
              <a:spcBef>
                <a:spcPct val="50000"/>
              </a:spcBef>
              <a:defRPr/>
            </a:pPr>
            <a:r>
              <a:rPr lang="en-GB" sz="1400" b="1" i="1" dirty="0">
                <a:solidFill>
                  <a:srgbClr val="002060"/>
                </a:solidFill>
              </a:rPr>
              <a:t>Safety</a:t>
            </a:r>
            <a:endParaRPr lang="en-US" sz="1400" b="1" i="1" dirty="0">
              <a:solidFill>
                <a:srgbClr val="002060"/>
              </a:solidFill>
            </a:endParaRPr>
          </a:p>
        </p:txBody>
      </p:sp>
    </p:spTree>
    <p:extLst>
      <p:ext uri="{BB962C8B-B14F-4D97-AF65-F5344CB8AC3E}">
        <p14:creationId xmlns:p14="http://schemas.microsoft.com/office/powerpoint/2010/main" val="394624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Scale Model</a:t>
            </a:r>
          </a:p>
          <a:p>
            <a:r>
              <a:rPr lang="en-GB" sz="1400" dirty="0">
                <a:solidFill>
                  <a:sysClr val="windowText" lastClr="000000"/>
                </a:solidFill>
              </a:rPr>
              <a:t>Use card or whatever you have to hand to make a 1:2 or 1:4 scale model of your final design.  </a:t>
            </a:r>
          </a:p>
          <a:p>
            <a:r>
              <a:rPr lang="en-GB" sz="1400" dirty="0">
                <a:solidFill>
                  <a:sysClr val="windowText" lastClr="000000"/>
                </a:solidFill>
              </a:rPr>
              <a:t>Photograph and annotate:  </a:t>
            </a:r>
            <a:r>
              <a:rPr lang="en-GB" sz="1400" b="1" dirty="0">
                <a:solidFill>
                  <a:sysClr val="windowText" lastClr="000000"/>
                </a:solidFill>
              </a:rPr>
              <a:t>Features</a:t>
            </a:r>
            <a:r>
              <a:rPr lang="en-GB" sz="1400" dirty="0">
                <a:solidFill>
                  <a:sysClr val="windowText" lastClr="000000"/>
                </a:solidFill>
              </a:rPr>
              <a:t>, </a:t>
            </a:r>
            <a:r>
              <a:rPr lang="en-GB" sz="1400" i="1" dirty="0">
                <a:solidFill>
                  <a:srgbClr val="00B050"/>
                </a:solidFill>
              </a:rPr>
              <a:t>strengths</a:t>
            </a:r>
            <a:r>
              <a:rPr lang="en-GB" sz="1400" dirty="0">
                <a:solidFill>
                  <a:sysClr val="windowText" lastClr="000000"/>
                </a:solidFill>
              </a:rPr>
              <a:t> and </a:t>
            </a:r>
            <a:r>
              <a:rPr lang="en-GB" sz="1400" i="1" dirty="0">
                <a:solidFill>
                  <a:srgbClr val="FF0000"/>
                </a:solidFill>
              </a:rPr>
              <a:t>weaknesses</a:t>
            </a: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
        <p:nvSpPr>
          <p:cNvPr id="8" name="Text Box 4">
            <a:extLst>
              <a:ext uri="{FF2B5EF4-FFF2-40B4-BE49-F238E27FC236}">
                <a16:creationId xmlns:a16="http://schemas.microsoft.com/office/drawing/2014/main" id="{7C3F1428-0573-4FC8-AAB2-963D25BD5958}"/>
              </a:ext>
            </a:extLst>
          </p:cNvPr>
          <p:cNvSpPr txBox="1">
            <a:spLocks noChangeArrowheads="1"/>
          </p:cNvSpPr>
          <p:nvPr/>
        </p:nvSpPr>
        <p:spPr bwMode="auto">
          <a:xfrm>
            <a:off x="10025987" y="982175"/>
            <a:ext cx="1362602" cy="5478423"/>
          </a:xfrm>
          <a:prstGeom prst="rect">
            <a:avLst/>
          </a:prstGeom>
          <a:ln w="101600" cmpd="dbl">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defRPr/>
            </a:pPr>
            <a:r>
              <a:rPr lang="en-US" sz="1400" b="1" dirty="0">
                <a:ln w="11430"/>
                <a:solidFill>
                  <a:srgbClr val="000099"/>
                </a:solidFill>
                <a:effectLst>
                  <a:outerShdw blurRad="50800" dist="39000" dir="5460000" algn="tl">
                    <a:srgbClr val="000000">
                      <a:alpha val="38000"/>
                    </a:srgbClr>
                  </a:outerShdw>
                </a:effectLst>
              </a:rPr>
              <a:t>Super Words</a:t>
            </a:r>
          </a:p>
          <a:p>
            <a:pPr algn="r">
              <a:spcBef>
                <a:spcPct val="50000"/>
              </a:spcBef>
              <a:defRPr/>
            </a:pPr>
            <a:r>
              <a:rPr lang="en-GB" sz="1400" b="1" i="1" dirty="0">
                <a:solidFill>
                  <a:srgbClr val="002060"/>
                </a:solidFill>
              </a:rPr>
              <a:t>Function</a:t>
            </a:r>
            <a:endParaRPr lang="en-GB" sz="800" b="1" i="1" dirty="0">
              <a:solidFill>
                <a:srgbClr val="002060"/>
              </a:solidFill>
            </a:endParaRPr>
          </a:p>
          <a:p>
            <a:pPr algn="r">
              <a:spcBef>
                <a:spcPct val="50000"/>
              </a:spcBef>
              <a:defRPr/>
            </a:pPr>
            <a:r>
              <a:rPr lang="en-GB" sz="1400" b="1" i="1" dirty="0">
                <a:solidFill>
                  <a:srgbClr val="002060"/>
                </a:solidFill>
              </a:rPr>
              <a:t>End User</a:t>
            </a:r>
            <a:endParaRPr lang="en-GB" sz="800" b="1" i="1" dirty="0">
              <a:solidFill>
                <a:srgbClr val="002060"/>
              </a:solidFill>
            </a:endParaRPr>
          </a:p>
          <a:p>
            <a:pPr algn="r">
              <a:spcBef>
                <a:spcPct val="50000"/>
              </a:spcBef>
              <a:defRPr/>
            </a:pPr>
            <a:r>
              <a:rPr lang="en-GB" sz="1400" b="1" i="1" dirty="0">
                <a:solidFill>
                  <a:srgbClr val="002060"/>
                </a:solidFill>
              </a:rPr>
              <a:t>Target Market</a:t>
            </a:r>
            <a:endParaRPr lang="en-GB" sz="800" b="1" i="1" dirty="0">
              <a:solidFill>
                <a:srgbClr val="002060"/>
              </a:solidFill>
            </a:endParaRPr>
          </a:p>
          <a:p>
            <a:pPr algn="r">
              <a:spcBef>
                <a:spcPct val="50000"/>
              </a:spcBef>
              <a:defRPr/>
            </a:pPr>
            <a:r>
              <a:rPr lang="en-GB" sz="1400" b="1" i="1" dirty="0">
                <a:solidFill>
                  <a:srgbClr val="002060"/>
                </a:solidFill>
              </a:rPr>
              <a:t>Environment</a:t>
            </a:r>
            <a:endParaRPr lang="en-GB" sz="800" b="1" i="1" dirty="0">
              <a:solidFill>
                <a:srgbClr val="002060"/>
              </a:solidFill>
            </a:endParaRPr>
          </a:p>
          <a:p>
            <a:pPr algn="r">
              <a:spcBef>
                <a:spcPct val="50000"/>
              </a:spcBef>
              <a:defRPr/>
            </a:pPr>
            <a:r>
              <a:rPr lang="en-GB" sz="1400" b="1" i="1" dirty="0">
                <a:solidFill>
                  <a:srgbClr val="002060"/>
                </a:solidFill>
              </a:rPr>
              <a:t>Materials</a:t>
            </a:r>
            <a:endParaRPr lang="en-GB" sz="800" b="1" i="1" dirty="0">
              <a:solidFill>
                <a:srgbClr val="002060"/>
              </a:solidFill>
            </a:endParaRPr>
          </a:p>
          <a:p>
            <a:pPr algn="r">
              <a:spcBef>
                <a:spcPct val="50000"/>
              </a:spcBef>
              <a:defRPr/>
            </a:pPr>
            <a:r>
              <a:rPr lang="en-GB" sz="1400" b="1" i="1" dirty="0">
                <a:solidFill>
                  <a:srgbClr val="002060"/>
                </a:solidFill>
              </a:rPr>
              <a:t>Components</a:t>
            </a:r>
            <a:endParaRPr lang="en-GB" sz="800" b="1" i="1" dirty="0">
              <a:solidFill>
                <a:srgbClr val="002060"/>
              </a:solidFill>
            </a:endParaRPr>
          </a:p>
          <a:p>
            <a:pPr algn="r">
              <a:spcBef>
                <a:spcPct val="50000"/>
              </a:spcBef>
              <a:defRPr/>
            </a:pPr>
            <a:r>
              <a:rPr lang="en-GB" sz="1400" b="1" i="1" dirty="0">
                <a:solidFill>
                  <a:srgbClr val="002060"/>
                </a:solidFill>
              </a:rPr>
              <a:t>Construction</a:t>
            </a:r>
            <a:endParaRPr lang="en-GB" sz="800" b="1" i="1" dirty="0">
              <a:solidFill>
                <a:srgbClr val="002060"/>
              </a:solidFill>
            </a:endParaRPr>
          </a:p>
          <a:p>
            <a:pPr algn="r">
              <a:spcBef>
                <a:spcPct val="50000"/>
              </a:spcBef>
              <a:defRPr/>
            </a:pPr>
            <a:r>
              <a:rPr lang="en-GB" sz="1400" b="1" i="1" dirty="0">
                <a:solidFill>
                  <a:srgbClr val="002060"/>
                </a:solidFill>
              </a:rPr>
              <a:t>Size/Weight</a:t>
            </a:r>
            <a:endParaRPr lang="en-GB" sz="800" b="1" i="1" dirty="0">
              <a:solidFill>
                <a:srgbClr val="002060"/>
              </a:solidFill>
            </a:endParaRPr>
          </a:p>
          <a:p>
            <a:pPr algn="r">
              <a:spcBef>
                <a:spcPct val="50000"/>
              </a:spcBef>
              <a:defRPr/>
            </a:pPr>
            <a:r>
              <a:rPr lang="en-GB" sz="1400" b="1" i="1" dirty="0">
                <a:solidFill>
                  <a:srgbClr val="002060"/>
                </a:solidFill>
              </a:rPr>
              <a:t>Finish</a:t>
            </a:r>
            <a:endParaRPr lang="en-GB" sz="800" b="1" i="1" dirty="0">
              <a:solidFill>
                <a:srgbClr val="002060"/>
              </a:solidFill>
            </a:endParaRPr>
          </a:p>
          <a:p>
            <a:pPr algn="r">
              <a:spcBef>
                <a:spcPct val="50000"/>
              </a:spcBef>
              <a:defRPr/>
            </a:pPr>
            <a:r>
              <a:rPr lang="en-GB" sz="1400" b="1" i="1" dirty="0">
                <a:solidFill>
                  <a:srgbClr val="002060"/>
                </a:solidFill>
              </a:rPr>
              <a:t>Durability</a:t>
            </a:r>
            <a:endParaRPr lang="en-GB" sz="800" b="1" i="1" dirty="0">
              <a:solidFill>
                <a:srgbClr val="002060"/>
              </a:solidFill>
            </a:endParaRPr>
          </a:p>
          <a:p>
            <a:pPr algn="r">
              <a:spcBef>
                <a:spcPct val="50000"/>
              </a:spcBef>
              <a:defRPr/>
            </a:pPr>
            <a:r>
              <a:rPr lang="en-GB" sz="1400" b="1" i="1" dirty="0">
                <a:solidFill>
                  <a:srgbClr val="002060"/>
                </a:solidFill>
              </a:rPr>
              <a:t>Manufacture</a:t>
            </a:r>
            <a:endParaRPr lang="en-GB" sz="800" b="1" i="1" dirty="0">
              <a:solidFill>
                <a:srgbClr val="002060"/>
              </a:solidFill>
            </a:endParaRPr>
          </a:p>
          <a:p>
            <a:pPr algn="r">
              <a:spcBef>
                <a:spcPct val="50000"/>
              </a:spcBef>
              <a:defRPr/>
            </a:pPr>
            <a:r>
              <a:rPr lang="en-GB" sz="1400" b="1" i="1" dirty="0">
                <a:solidFill>
                  <a:srgbClr val="002060"/>
                </a:solidFill>
              </a:rPr>
              <a:t>Cost</a:t>
            </a:r>
          </a:p>
          <a:p>
            <a:pPr algn="r">
              <a:spcBef>
                <a:spcPct val="50000"/>
              </a:spcBef>
              <a:defRPr/>
            </a:pPr>
            <a:r>
              <a:rPr lang="en-GB" sz="1400" b="1" i="1" dirty="0">
                <a:solidFill>
                  <a:srgbClr val="002060"/>
                </a:solidFill>
              </a:rPr>
              <a:t>Aesthetics</a:t>
            </a:r>
          </a:p>
          <a:p>
            <a:pPr algn="r">
              <a:spcBef>
                <a:spcPct val="50000"/>
              </a:spcBef>
              <a:defRPr/>
            </a:pPr>
            <a:r>
              <a:rPr lang="en-GB" sz="1400" b="1" i="1" dirty="0">
                <a:solidFill>
                  <a:srgbClr val="002060"/>
                </a:solidFill>
              </a:rPr>
              <a:t>Ergonomics</a:t>
            </a:r>
          </a:p>
          <a:p>
            <a:pPr algn="r">
              <a:spcBef>
                <a:spcPct val="50000"/>
              </a:spcBef>
              <a:defRPr/>
            </a:pPr>
            <a:r>
              <a:rPr lang="en-GB" sz="1400" b="1" i="1" dirty="0">
                <a:solidFill>
                  <a:srgbClr val="002060"/>
                </a:solidFill>
              </a:rPr>
              <a:t>Sustainability</a:t>
            </a:r>
          </a:p>
          <a:p>
            <a:pPr algn="r">
              <a:spcBef>
                <a:spcPct val="50000"/>
              </a:spcBef>
              <a:defRPr/>
            </a:pPr>
            <a:r>
              <a:rPr lang="en-GB" sz="1400" b="1" i="1" dirty="0">
                <a:solidFill>
                  <a:srgbClr val="002060"/>
                </a:solidFill>
              </a:rPr>
              <a:t>Safety</a:t>
            </a:r>
            <a:endParaRPr lang="en-US" sz="1400" b="1" i="1" dirty="0">
              <a:solidFill>
                <a:srgbClr val="002060"/>
              </a:solidFill>
            </a:endParaRPr>
          </a:p>
        </p:txBody>
      </p:sp>
    </p:spTree>
    <p:extLst>
      <p:ext uri="{BB962C8B-B14F-4D97-AF65-F5344CB8AC3E}">
        <p14:creationId xmlns:p14="http://schemas.microsoft.com/office/powerpoint/2010/main" val="105292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3600" b="1" dirty="0">
                <a:solidFill>
                  <a:srgbClr val="7030A0"/>
                </a:solidFill>
              </a:rPr>
              <a:t>That’s it!</a:t>
            </a:r>
          </a:p>
          <a:p>
            <a:endParaRPr lang="en-GB" sz="2800" b="1" i="1" dirty="0">
              <a:solidFill>
                <a:sysClr val="windowText" lastClr="000000"/>
              </a:solidFill>
            </a:endParaRPr>
          </a:p>
          <a:p>
            <a:r>
              <a:rPr lang="en-GB" sz="2800" b="1" i="1" dirty="0">
                <a:solidFill>
                  <a:sysClr val="windowText" lastClr="000000"/>
                </a:solidFill>
              </a:rPr>
              <a:t>Normally we would test, evaluate and modify our ideas, but in this case, we’ll just present them back to the group in September and we can evaluate them together in the lesson.</a:t>
            </a:r>
          </a:p>
          <a:p>
            <a:endParaRPr lang="en-GB" sz="2800" b="1" i="1" dirty="0">
              <a:solidFill>
                <a:sysClr val="windowText" lastClr="000000"/>
              </a:solidFill>
            </a:endParaRPr>
          </a:p>
          <a:p>
            <a:r>
              <a:rPr lang="en-GB" sz="2800" b="1" i="1" dirty="0">
                <a:solidFill>
                  <a:srgbClr val="7030A0"/>
                </a:solidFill>
              </a:rPr>
              <a:t>Don’t forget to delete all the guidance and information in this template presentation so your finished summer task includes only; my titles and YOUR work!</a:t>
            </a:r>
          </a:p>
          <a:p>
            <a:endParaRPr lang="en-GB" sz="1400" b="1" i="1" dirty="0">
              <a:solidFill>
                <a:sysClr val="windowText" lastClr="000000"/>
              </a:solidFill>
            </a:endParaRP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Tree>
    <p:extLst>
      <p:ext uri="{BB962C8B-B14F-4D97-AF65-F5344CB8AC3E}">
        <p14:creationId xmlns:p14="http://schemas.microsoft.com/office/powerpoint/2010/main" val="27952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906CA0-ABE8-4037-B21A-F8CB8EE97B22}"/>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Context:</a:t>
            </a:r>
          </a:p>
          <a:p>
            <a:r>
              <a:rPr lang="en-GB" dirty="0">
                <a:solidFill>
                  <a:sysClr val="windowText" lastClr="000000"/>
                </a:solidFill>
              </a:rPr>
              <a:t>Many people like to furnish their homes with </a:t>
            </a:r>
            <a:r>
              <a:rPr lang="en-GB" b="1" dirty="0">
                <a:solidFill>
                  <a:sysClr val="windowText" lastClr="000000"/>
                </a:solidFill>
              </a:rPr>
              <a:t>furniture that makes a statement</a:t>
            </a:r>
            <a:r>
              <a:rPr lang="en-GB" dirty="0">
                <a:solidFill>
                  <a:sysClr val="windowText" lastClr="000000"/>
                </a:solidFill>
              </a:rPr>
              <a:t>.  They like to </a:t>
            </a:r>
            <a:r>
              <a:rPr lang="en-GB" i="1" dirty="0">
                <a:solidFill>
                  <a:sysClr val="windowText" lastClr="000000"/>
                </a:solidFill>
              </a:rPr>
              <a:t>draw inspiration from great designs of the past </a:t>
            </a:r>
            <a:r>
              <a:rPr lang="en-GB" dirty="0">
                <a:solidFill>
                  <a:sysClr val="windowText" lastClr="000000"/>
                </a:solidFill>
              </a:rPr>
              <a:t>and create an aesthetic which is both influenced by design movements and also creative an innovative in it’s own right.</a:t>
            </a:r>
          </a:p>
        </p:txBody>
      </p:sp>
      <p:pic>
        <p:nvPicPr>
          <p:cNvPr id="40" name="Picture 39">
            <a:extLst>
              <a:ext uri="{FF2B5EF4-FFF2-40B4-BE49-F238E27FC236}">
                <a16:creationId xmlns:a16="http://schemas.microsoft.com/office/drawing/2014/main" id="{CB6A8717-AB0F-4EB1-A596-15620F69A1E8}"/>
              </a:ext>
            </a:extLst>
          </p:cNvPr>
          <p:cNvPicPr>
            <a:picLocks noChangeAspect="1"/>
          </p:cNvPicPr>
          <p:nvPr/>
        </p:nvPicPr>
        <p:blipFill rotWithShape="1">
          <a:blip r:embed="rId2"/>
          <a:srcRect l="29895" t="19916" r="20595" b="14413"/>
          <a:stretch/>
        </p:blipFill>
        <p:spPr>
          <a:xfrm>
            <a:off x="337060" y="2026707"/>
            <a:ext cx="3098043" cy="2310405"/>
          </a:xfrm>
          <a:prstGeom prst="rect">
            <a:avLst/>
          </a:prstGeom>
          <a:ln>
            <a:noFill/>
          </a:ln>
          <a:effectLst>
            <a:glow rad="101600">
              <a:srgbClr val="7030A0">
                <a:alpha val="60000"/>
              </a:srgbClr>
            </a:glow>
          </a:effectLst>
        </p:spPr>
      </p:pic>
      <p:pic>
        <p:nvPicPr>
          <p:cNvPr id="41" name="Picture 40">
            <a:extLst>
              <a:ext uri="{FF2B5EF4-FFF2-40B4-BE49-F238E27FC236}">
                <a16:creationId xmlns:a16="http://schemas.microsoft.com/office/drawing/2014/main" id="{F6F8558F-025A-452A-A99F-AA6F012FA737}"/>
              </a:ext>
            </a:extLst>
          </p:cNvPr>
          <p:cNvPicPr>
            <a:picLocks noChangeAspect="1"/>
          </p:cNvPicPr>
          <p:nvPr/>
        </p:nvPicPr>
        <p:blipFill rotWithShape="1">
          <a:blip r:embed="rId3"/>
          <a:srcRect l="30211" t="19916" r="20699" b="14972"/>
          <a:stretch/>
        </p:blipFill>
        <p:spPr>
          <a:xfrm>
            <a:off x="3569915" y="2088836"/>
            <a:ext cx="3016154" cy="2249225"/>
          </a:xfrm>
          <a:prstGeom prst="rect">
            <a:avLst/>
          </a:prstGeom>
          <a:ln>
            <a:noFill/>
          </a:ln>
          <a:effectLst>
            <a:glow rad="101600">
              <a:srgbClr val="7030A0">
                <a:alpha val="60000"/>
              </a:srgbClr>
            </a:glow>
          </a:effectLst>
        </p:spPr>
      </p:pic>
      <p:pic>
        <p:nvPicPr>
          <p:cNvPr id="42" name="Picture 41">
            <a:extLst>
              <a:ext uri="{FF2B5EF4-FFF2-40B4-BE49-F238E27FC236}">
                <a16:creationId xmlns:a16="http://schemas.microsoft.com/office/drawing/2014/main" id="{B372B2C4-BA99-4CE1-A35F-2F123433DA94}"/>
              </a:ext>
            </a:extLst>
          </p:cNvPr>
          <p:cNvPicPr>
            <a:picLocks noChangeAspect="1"/>
          </p:cNvPicPr>
          <p:nvPr/>
        </p:nvPicPr>
        <p:blipFill rotWithShape="1">
          <a:blip r:embed="rId4"/>
          <a:srcRect l="30315" t="19729" r="20910" b="14599"/>
          <a:stretch/>
        </p:blipFill>
        <p:spPr>
          <a:xfrm>
            <a:off x="6653474" y="2088836"/>
            <a:ext cx="3098043" cy="2345186"/>
          </a:xfrm>
          <a:prstGeom prst="rect">
            <a:avLst/>
          </a:prstGeom>
          <a:ln>
            <a:noFill/>
          </a:ln>
          <a:effectLst>
            <a:glow rad="101600">
              <a:srgbClr val="7030A0">
                <a:alpha val="60000"/>
              </a:srgbClr>
            </a:glow>
          </a:effectLst>
        </p:spPr>
      </p:pic>
      <p:pic>
        <p:nvPicPr>
          <p:cNvPr id="43" name="Picture 42">
            <a:extLst>
              <a:ext uri="{FF2B5EF4-FFF2-40B4-BE49-F238E27FC236}">
                <a16:creationId xmlns:a16="http://schemas.microsoft.com/office/drawing/2014/main" id="{79D36C45-B97A-4318-A8D4-0E05150B8F61}"/>
              </a:ext>
            </a:extLst>
          </p:cNvPr>
          <p:cNvPicPr>
            <a:picLocks noChangeAspect="1"/>
          </p:cNvPicPr>
          <p:nvPr/>
        </p:nvPicPr>
        <p:blipFill rotWithShape="1">
          <a:blip r:embed="rId5"/>
          <a:srcRect l="30315" t="21223" r="21120" b="15904"/>
          <a:stretch/>
        </p:blipFill>
        <p:spPr>
          <a:xfrm>
            <a:off x="3611683" y="4439587"/>
            <a:ext cx="3041791" cy="2214003"/>
          </a:xfrm>
          <a:prstGeom prst="rect">
            <a:avLst/>
          </a:prstGeom>
          <a:ln>
            <a:noFill/>
          </a:ln>
          <a:effectLst>
            <a:glow rad="101600">
              <a:srgbClr val="7030A0">
                <a:alpha val="60000"/>
              </a:srgbClr>
            </a:glow>
          </a:effectLst>
        </p:spPr>
      </p:pic>
      <p:pic>
        <p:nvPicPr>
          <p:cNvPr id="44" name="Picture 43">
            <a:extLst>
              <a:ext uri="{FF2B5EF4-FFF2-40B4-BE49-F238E27FC236}">
                <a16:creationId xmlns:a16="http://schemas.microsoft.com/office/drawing/2014/main" id="{E214E165-CA31-4AAE-8558-C66286CC313A}"/>
              </a:ext>
            </a:extLst>
          </p:cNvPr>
          <p:cNvPicPr>
            <a:picLocks noChangeAspect="1"/>
          </p:cNvPicPr>
          <p:nvPr/>
        </p:nvPicPr>
        <p:blipFill rotWithShape="1">
          <a:blip r:embed="rId6"/>
          <a:srcRect l="29896" t="20663" r="21538" b="14786"/>
          <a:stretch/>
        </p:blipFill>
        <p:spPr>
          <a:xfrm>
            <a:off x="348544" y="4399617"/>
            <a:ext cx="3016154" cy="2253973"/>
          </a:xfrm>
          <a:prstGeom prst="rect">
            <a:avLst/>
          </a:prstGeom>
          <a:ln>
            <a:noFill/>
          </a:ln>
          <a:effectLst>
            <a:glow rad="101600">
              <a:srgbClr val="7030A0">
                <a:alpha val="60000"/>
              </a:srgbClr>
            </a:glow>
          </a:effectLst>
        </p:spPr>
      </p:pic>
      <p:sp>
        <p:nvSpPr>
          <p:cNvPr id="45" name="TextBox 44">
            <a:extLst>
              <a:ext uri="{FF2B5EF4-FFF2-40B4-BE49-F238E27FC236}">
                <a16:creationId xmlns:a16="http://schemas.microsoft.com/office/drawing/2014/main" id="{6B9C20D1-3232-4C08-A2C1-23A4F6769F2D}"/>
              </a:ext>
            </a:extLst>
          </p:cNvPr>
          <p:cNvSpPr txBox="1"/>
          <p:nvPr/>
        </p:nvSpPr>
        <p:spPr>
          <a:xfrm>
            <a:off x="6838122" y="4581939"/>
            <a:ext cx="2643808" cy="2031325"/>
          </a:xfrm>
          <a:prstGeom prst="rect">
            <a:avLst/>
          </a:prstGeom>
          <a:noFill/>
        </p:spPr>
        <p:txBody>
          <a:bodyPr wrap="square" rtlCol="0">
            <a:spAutoFit/>
          </a:bodyPr>
          <a:lstStyle/>
          <a:p>
            <a:r>
              <a:rPr lang="en-GB" b="1" u="sng" dirty="0">
                <a:solidFill>
                  <a:srgbClr val="7030A0"/>
                </a:solidFill>
              </a:rPr>
              <a:t>Your task </a:t>
            </a:r>
            <a:r>
              <a:rPr lang="en-GB" b="1" dirty="0">
                <a:solidFill>
                  <a:srgbClr val="7030A0"/>
                </a:solidFill>
              </a:rPr>
              <a:t>is to </a:t>
            </a:r>
            <a:r>
              <a:rPr lang="en-GB" b="1" i="1" dirty="0">
                <a:solidFill>
                  <a:srgbClr val="7030A0"/>
                </a:solidFill>
              </a:rPr>
              <a:t>CHOOSE one of the Design Movements </a:t>
            </a:r>
            <a:r>
              <a:rPr lang="en-GB" b="1" dirty="0">
                <a:solidFill>
                  <a:srgbClr val="7030A0"/>
                </a:solidFill>
              </a:rPr>
              <a:t>shown and undertake a design project to come up with a new and interesting piece of </a:t>
            </a:r>
            <a:r>
              <a:rPr lang="en-GB" b="1" i="1" dirty="0">
                <a:solidFill>
                  <a:srgbClr val="7030A0"/>
                </a:solidFill>
              </a:rPr>
              <a:t>statement furniture</a:t>
            </a:r>
          </a:p>
        </p:txBody>
      </p:sp>
      <p:sp>
        <p:nvSpPr>
          <p:cNvPr id="46" name="Rectangle 45">
            <a:extLst>
              <a:ext uri="{FF2B5EF4-FFF2-40B4-BE49-F238E27FC236}">
                <a16:creationId xmlns:a16="http://schemas.microsoft.com/office/drawing/2014/main" id="{B01FE895-CD02-4080-BB62-E38D838A6713}"/>
              </a:ext>
            </a:extLst>
          </p:cNvPr>
          <p:cNvSpPr/>
          <p:nvPr/>
        </p:nvSpPr>
        <p:spPr>
          <a:xfrm>
            <a:off x="392252" y="2026707"/>
            <a:ext cx="3018967" cy="646331"/>
          </a:xfrm>
          <a:prstGeom prst="rect">
            <a:avLst/>
          </a:prstGeom>
          <a:noFill/>
        </p:spPr>
        <p:txBody>
          <a:bodyPr wrap="none" lIns="91440" tIns="45720" rIns="91440" bIns="45720">
            <a:spAutoFit/>
          </a:bodyPr>
          <a:lstStyle/>
          <a:p>
            <a:pPr algn="ctr" defTabSz="914400"/>
            <a:r>
              <a:rPr lang="en-US" sz="3600" b="1" dirty="0">
                <a:ln w="19050">
                  <a:solidFill>
                    <a:sysClr val="windowText" lastClr="000000"/>
                  </a:solidFill>
                  <a:prstDash val="solid"/>
                </a:ln>
                <a:solidFill>
                  <a:srgbClr val="FFFFFF"/>
                </a:solidFill>
                <a:effectLst>
                  <a:outerShdw blurRad="38100" dist="22860" dir="5400000" algn="tl" rotWithShape="0">
                    <a:srgbClr val="000000">
                      <a:alpha val="30000"/>
                    </a:srgbClr>
                  </a:outerShdw>
                </a:effectLst>
              </a:rPr>
              <a:t>Arts and Crafts</a:t>
            </a:r>
          </a:p>
        </p:txBody>
      </p:sp>
      <p:sp>
        <p:nvSpPr>
          <p:cNvPr id="47" name="Rectangle 46">
            <a:extLst>
              <a:ext uri="{FF2B5EF4-FFF2-40B4-BE49-F238E27FC236}">
                <a16:creationId xmlns:a16="http://schemas.microsoft.com/office/drawing/2014/main" id="{4ABCB9B8-843A-4F6B-9A5C-6938AB149673}"/>
              </a:ext>
            </a:extLst>
          </p:cNvPr>
          <p:cNvSpPr/>
          <p:nvPr/>
        </p:nvSpPr>
        <p:spPr>
          <a:xfrm>
            <a:off x="4267647" y="2890282"/>
            <a:ext cx="1537601" cy="646331"/>
          </a:xfrm>
          <a:prstGeom prst="rect">
            <a:avLst/>
          </a:prstGeom>
          <a:noFill/>
        </p:spPr>
        <p:txBody>
          <a:bodyPr wrap="none" lIns="91440" tIns="45720" rIns="91440" bIns="45720">
            <a:spAutoFit/>
          </a:bodyPr>
          <a:lstStyle/>
          <a:p>
            <a:pPr algn="ctr" defTabSz="914400"/>
            <a:r>
              <a:rPr lang="en-US" sz="3600" b="1" dirty="0">
                <a:ln w="19050">
                  <a:solidFill>
                    <a:sysClr val="windowText" lastClr="000000"/>
                  </a:solidFill>
                  <a:prstDash val="solid"/>
                </a:ln>
                <a:solidFill>
                  <a:srgbClr val="FFFFFF"/>
                </a:solidFill>
                <a:effectLst>
                  <a:outerShdw blurRad="38100" dist="22860" dir="5400000" algn="tl" rotWithShape="0">
                    <a:srgbClr val="000000">
                      <a:alpha val="30000"/>
                    </a:srgbClr>
                  </a:outerShdw>
                </a:effectLst>
              </a:rPr>
              <a:t>De </a:t>
            </a:r>
            <a:r>
              <a:rPr lang="en-US" sz="3600" b="1" dirty="0" err="1">
                <a:ln w="19050">
                  <a:solidFill>
                    <a:sysClr val="windowText" lastClr="000000"/>
                  </a:solidFill>
                  <a:prstDash val="solid"/>
                </a:ln>
                <a:solidFill>
                  <a:srgbClr val="FFFFFF"/>
                </a:solidFill>
                <a:effectLst>
                  <a:outerShdw blurRad="38100" dist="22860" dir="5400000" algn="tl" rotWithShape="0">
                    <a:srgbClr val="000000">
                      <a:alpha val="30000"/>
                    </a:srgbClr>
                  </a:outerShdw>
                </a:effectLst>
              </a:rPr>
              <a:t>Stijl</a:t>
            </a:r>
            <a:endParaRPr lang="en-US" sz="3600" b="1" dirty="0">
              <a:ln w="19050">
                <a:solidFill>
                  <a:sysClr val="windowText" lastClr="000000"/>
                </a:solidFill>
                <a:prstDash val="solid"/>
              </a:ln>
              <a:solidFill>
                <a:srgbClr val="FFFFFF"/>
              </a:solidFill>
              <a:effectLst>
                <a:outerShdw blurRad="38100" dist="22860" dir="5400000" algn="tl" rotWithShape="0">
                  <a:srgbClr val="000000">
                    <a:alpha val="30000"/>
                  </a:srgbClr>
                </a:outerShdw>
              </a:effectLst>
            </a:endParaRPr>
          </a:p>
        </p:txBody>
      </p:sp>
      <p:sp>
        <p:nvSpPr>
          <p:cNvPr id="48" name="Rectangle 47">
            <a:extLst>
              <a:ext uri="{FF2B5EF4-FFF2-40B4-BE49-F238E27FC236}">
                <a16:creationId xmlns:a16="http://schemas.microsoft.com/office/drawing/2014/main" id="{3C89D04D-4580-4BC7-A53B-43EF4A5891A6}"/>
              </a:ext>
            </a:extLst>
          </p:cNvPr>
          <p:cNvSpPr/>
          <p:nvPr/>
        </p:nvSpPr>
        <p:spPr>
          <a:xfrm>
            <a:off x="7204505" y="3132686"/>
            <a:ext cx="1827744" cy="646331"/>
          </a:xfrm>
          <a:prstGeom prst="rect">
            <a:avLst/>
          </a:prstGeom>
          <a:noFill/>
        </p:spPr>
        <p:txBody>
          <a:bodyPr wrap="none" lIns="91440" tIns="45720" rIns="91440" bIns="45720">
            <a:spAutoFit/>
          </a:bodyPr>
          <a:lstStyle/>
          <a:p>
            <a:pPr algn="ctr" defTabSz="914400"/>
            <a:r>
              <a:rPr lang="en-US" sz="3600" b="1" dirty="0">
                <a:ln w="19050">
                  <a:solidFill>
                    <a:sysClr val="windowText" lastClr="000000"/>
                  </a:solidFill>
                  <a:prstDash val="solid"/>
                </a:ln>
                <a:solidFill>
                  <a:srgbClr val="FFFFFF"/>
                </a:solidFill>
                <a:effectLst>
                  <a:outerShdw blurRad="38100" dist="22860" dir="5400000" algn="tl" rotWithShape="0">
                    <a:srgbClr val="000000">
                      <a:alpha val="30000"/>
                    </a:srgbClr>
                  </a:outerShdw>
                </a:effectLst>
              </a:rPr>
              <a:t>Bauhaus</a:t>
            </a:r>
          </a:p>
        </p:txBody>
      </p:sp>
      <p:sp>
        <p:nvSpPr>
          <p:cNvPr id="49" name="Rectangle 48">
            <a:extLst>
              <a:ext uri="{FF2B5EF4-FFF2-40B4-BE49-F238E27FC236}">
                <a16:creationId xmlns:a16="http://schemas.microsoft.com/office/drawing/2014/main" id="{7C7F2AA5-0050-46E7-809D-5BB1ED234801}"/>
              </a:ext>
            </a:extLst>
          </p:cNvPr>
          <p:cNvSpPr/>
          <p:nvPr/>
        </p:nvSpPr>
        <p:spPr>
          <a:xfrm>
            <a:off x="957302" y="5800486"/>
            <a:ext cx="1857561" cy="646331"/>
          </a:xfrm>
          <a:prstGeom prst="rect">
            <a:avLst/>
          </a:prstGeom>
          <a:noFill/>
        </p:spPr>
        <p:txBody>
          <a:bodyPr wrap="none" lIns="91440" tIns="45720" rIns="91440" bIns="45720">
            <a:spAutoFit/>
          </a:bodyPr>
          <a:lstStyle/>
          <a:p>
            <a:pPr algn="ctr" defTabSz="914400"/>
            <a:r>
              <a:rPr lang="en-US" sz="3600" b="1" dirty="0">
                <a:ln w="19050">
                  <a:solidFill>
                    <a:sysClr val="windowText" lastClr="000000"/>
                  </a:solidFill>
                  <a:prstDash val="solid"/>
                </a:ln>
                <a:solidFill>
                  <a:srgbClr val="FFFFFF"/>
                </a:solidFill>
                <a:effectLst>
                  <a:outerShdw blurRad="38100" dist="22860" dir="5400000" algn="tl" rotWithShape="0">
                    <a:srgbClr val="000000">
                      <a:alpha val="30000"/>
                    </a:srgbClr>
                  </a:outerShdw>
                </a:effectLst>
              </a:rPr>
              <a:t>Art Deco</a:t>
            </a:r>
          </a:p>
        </p:txBody>
      </p:sp>
      <p:sp>
        <p:nvSpPr>
          <p:cNvPr id="50" name="Rectangle 49">
            <a:extLst>
              <a:ext uri="{FF2B5EF4-FFF2-40B4-BE49-F238E27FC236}">
                <a16:creationId xmlns:a16="http://schemas.microsoft.com/office/drawing/2014/main" id="{52BEFB90-6555-46D6-9294-18D300968B50}"/>
              </a:ext>
            </a:extLst>
          </p:cNvPr>
          <p:cNvSpPr/>
          <p:nvPr/>
        </p:nvSpPr>
        <p:spPr>
          <a:xfrm>
            <a:off x="3406961" y="5397764"/>
            <a:ext cx="3333157" cy="1200329"/>
          </a:xfrm>
          <a:prstGeom prst="rect">
            <a:avLst/>
          </a:prstGeom>
          <a:noFill/>
        </p:spPr>
        <p:txBody>
          <a:bodyPr wrap="none" lIns="91440" tIns="45720" rIns="91440" bIns="45720">
            <a:spAutoFit/>
          </a:bodyPr>
          <a:lstStyle/>
          <a:p>
            <a:pPr algn="ctr" defTabSz="914400"/>
            <a:r>
              <a:rPr lang="en-US" sz="3600" b="1" dirty="0">
                <a:ln w="19050">
                  <a:solidFill>
                    <a:sysClr val="windowText" lastClr="000000"/>
                  </a:solidFill>
                  <a:prstDash val="solid"/>
                </a:ln>
                <a:solidFill>
                  <a:srgbClr val="FFFFFF"/>
                </a:solidFill>
                <a:effectLst>
                  <a:outerShdw blurRad="38100" dist="22860" dir="5400000" algn="tl" rotWithShape="0">
                    <a:srgbClr val="000000">
                      <a:alpha val="30000"/>
                    </a:srgbClr>
                  </a:outerShdw>
                </a:effectLst>
              </a:rPr>
              <a:t>Post Modernism</a:t>
            </a:r>
          </a:p>
          <a:p>
            <a:pPr algn="ctr" defTabSz="914400"/>
            <a:r>
              <a:rPr lang="en-US" sz="3600" b="1" dirty="0">
                <a:ln w="19050">
                  <a:solidFill>
                    <a:sysClr val="windowText" lastClr="000000"/>
                  </a:solidFill>
                  <a:prstDash val="solid"/>
                </a:ln>
                <a:solidFill>
                  <a:srgbClr val="FFFFFF"/>
                </a:solidFill>
                <a:effectLst>
                  <a:outerShdw blurRad="38100" dist="22860" dir="5400000" algn="tl" rotWithShape="0">
                    <a:srgbClr val="000000">
                      <a:alpha val="30000"/>
                    </a:srgbClr>
                  </a:outerShdw>
                </a:effectLst>
              </a:rPr>
              <a:t> / Memphis</a:t>
            </a:r>
          </a:p>
        </p:txBody>
      </p:sp>
      <p:sp>
        <p:nvSpPr>
          <p:cNvPr id="51" name="TextBox 50">
            <a:extLst>
              <a:ext uri="{FF2B5EF4-FFF2-40B4-BE49-F238E27FC236}">
                <a16:creationId xmlns:a16="http://schemas.microsoft.com/office/drawing/2014/main" id="{9AA98BBF-D308-4DA5-9A1E-ABAF4BD43753}"/>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Tree>
    <p:extLst>
      <p:ext uri="{BB962C8B-B14F-4D97-AF65-F5344CB8AC3E}">
        <p14:creationId xmlns:p14="http://schemas.microsoft.com/office/powerpoint/2010/main" val="311675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Context Analysis:</a:t>
            </a:r>
          </a:p>
          <a:p>
            <a:r>
              <a:rPr lang="en-GB" sz="1400" dirty="0">
                <a:solidFill>
                  <a:sysClr val="windowText" lastClr="000000"/>
                </a:solidFill>
              </a:rPr>
              <a:t>From the context on the previous page.  Jot down your initial thoughts as to which design movements you might study, including; </a:t>
            </a:r>
            <a:r>
              <a:rPr lang="en-GB" sz="1400" i="1" dirty="0">
                <a:solidFill>
                  <a:sysClr val="windowText" lastClr="000000"/>
                </a:solidFill>
              </a:rPr>
              <a:t>dates, features, designers, style </a:t>
            </a:r>
            <a:r>
              <a:rPr lang="en-GB" sz="1400" dirty="0">
                <a:solidFill>
                  <a:sysClr val="windowText" lastClr="000000"/>
                </a:solidFill>
              </a:rPr>
              <a:t>etc</a:t>
            </a:r>
          </a:p>
          <a:p>
            <a:endParaRPr lang="en-GB" sz="700" dirty="0">
              <a:solidFill>
                <a:sysClr val="windowText" lastClr="000000"/>
              </a:solidFill>
            </a:endParaRPr>
          </a:p>
          <a:p>
            <a:r>
              <a:rPr lang="en-GB" sz="1400" dirty="0">
                <a:solidFill>
                  <a:sysClr val="windowText" lastClr="000000"/>
                </a:solidFill>
              </a:rPr>
              <a:t>You should also start to think about what different items of furniture you could design and what particular features or uses might be best for this context.  e.g. </a:t>
            </a:r>
            <a:r>
              <a:rPr lang="en-GB" sz="1400" i="1" dirty="0">
                <a:solidFill>
                  <a:sysClr val="windowText" lastClr="000000"/>
                </a:solidFill>
              </a:rPr>
              <a:t>lamp, chair, nightstand etc</a:t>
            </a:r>
          </a:p>
        </p:txBody>
      </p:sp>
      <p:sp>
        <p:nvSpPr>
          <p:cNvPr id="6" name="Oval 5">
            <a:extLst>
              <a:ext uri="{FF2B5EF4-FFF2-40B4-BE49-F238E27FC236}">
                <a16:creationId xmlns:a16="http://schemas.microsoft.com/office/drawing/2014/main" id="{D229F648-BF57-4D88-AE3F-3484D2F43B39}"/>
              </a:ext>
            </a:extLst>
          </p:cNvPr>
          <p:cNvSpPr/>
          <p:nvPr/>
        </p:nvSpPr>
        <p:spPr>
          <a:xfrm>
            <a:off x="1503908" y="3698173"/>
            <a:ext cx="2037522" cy="1162878"/>
          </a:xfrm>
          <a:prstGeom prst="ellipse">
            <a:avLst/>
          </a:prstGeom>
          <a:solidFill>
            <a:srgbClr val="D6BBE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Design Movements</a:t>
            </a:r>
          </a:p>
        </p:txBody>
      </p:sp>
      <p:cxnSp>
        <p:nvCxnSpPr>
          <p:cNvPr id="9" name="Straight Connector 8">
            <a:extLst>
              <a:ext uri="{FF2B5EF4-FFF2-40B4-BE49-F238E27FC236}">
                <a16:creationId xmlns:a16="http://schemas.microsoft.com/office/drawing/2014/main" id="{46EDEB67-3C53-4B7D-8F22-4DEDCD71AFEA}"/>
              </a:ext>
            </a:extLst>
          </p:cNvPr>
          <p:cNvCxnSpPr>
            <a:stCxn id="6" idx="0"/>
          </p:cNvCxnSpPr>
          <p:nvPr/>
        </p:nvCxnSpPr>
        <p:spPr>
          <a:xfrm flipV="1">
            <a:off x="2522669" y="3081946"/>
            <a:ext cx="0" cy="61622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3CF7AD-EFCF-4638-9255-A2D1FA3BB361}"/>
              </a:ext>
            </a:extLst>
          </p:cNvPr>
          <p:cNvCxnSpPr>
            <a:cxnSpLocks/>
            <a:stCxn id="6" idx="7"/>
          </p:cNvCxnSpPr>
          <p:nvPr/>
        </p:nvCxnSpPr>
        <p:spPr>
          <a:xfrm flipV="1">
            <a:off x="3243042" y="3270789"/>
            <a:ext cx="402856" cy="59768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61B500-1183-422D-8C97-C905F6EF1C05}"/>
              </a:ext>
            </a:extLst>
          </p:cNvPr>
          <p:cNvCxnSpPr>
            <a:cxnSpLocks/>
            <a:stCxn id="6" idx="1"/>
          </p:cNvCxnSpPr>
          <p:nvPr/>
        </p:nvCxnSpPr>
        <p:spPr>
          <a:xfrm flipH="1" flipV="1">
            <a:off x="1399440" y="3390059"/>
            <a:ext cx="402856" cy="4784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4F76A4-E7E5-4FE8-A44C-06E32279EFF0}"/>
              </a:ext>
            </a:extLst>
          </p:cNvPr>
          <p:cNvCxnSpPr>
            <a:cxnSpLocks/>
            <a:stCxn id="6" idx="2"/>
          </p:cNvCxnSpPr>
          <p:nvPr/>
        </p:nvCxnSpPr>
        <p:spPr>
          <a:xfrm flipH="1">
            <a:off x="837986" y="4279612"/>
            <a:ext cx="665922" cy="1624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E2CB1-8A91-49E7-873D-A78CBB043A0B}"/>
              </a:ext>
            </a:extLst>
          </p:cNvPr>
          <p:cNvCxnSpPr>
            <a:cxnSpLocks/>
            <a:stCxn id="6" idx="3"/>
          </p:cNvCxnSpPr>
          <p:nvPr/>
        </p:nvCxnSpPr>
        <p:spPr>
          <a:xfrm flipH="1">
            <a:off x="1399440" y="4690751"/>
            <a:ext cx="402856" cy="4784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97EFA1-B0BD-4A32-9D9A-08B499981A5E}"/>
              </a:ext>
            </a:extLst>
          </p:cNvPr>
          <p:cNvCxnSpPr>
            <a:cxnSpLocks/>
            <a:stCxn id="6" idx="4"/>
          </p:cNvCxnSpPr>
          <p:nvPr/>
        </p:nvCxnSpPr>
        <p:spPr>
          <a:xfrm>
            <a:off x="2522669" y="4861051"/>
            <a:ext cx="0" cy="49695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BD01D4-7D02-4968-922A-9F724C5F0B98}"/>
              </a:ext>
            </a:extLst>
          </p:cNvPr>
          <p:cNvCxnSpPr>
            <a:cxnSpLocks/>
            <a:stCxn id="6" idx="5"/>
          </p:cNvCxnSpPr>
          <p:nvPr/>
        </p:nvCxnSpPr>
        <p:spPr>
          <a:xfrm>
            <a:off x="3243042" y="4690751"/>
            <a:ext cx="477292" cy="4784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1BC70-9D12-4E78-962C-B9ECED4237C8}"/>
              </a:ext>
            </a:extLst>
          </p:cNvPr>
          <p:cNvCxnSpPr>
            <a:cxnSpLocks/>
            <a:stCxn id="6" idx="6"/>
          </p:cNvCxnSpPr>
          <p:nvPr/>
        </p:nvCxnSpPr>
        <p:spPr>
          <a:xfrm>
            <a:off x="3541430" y="4279612"/>
            <a:ext cx="665922" cy="812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0185C22-41C1-4438-95FE-945DD079C1F0}"/>
              </a:ext>
            </a:extLst>
          </p:cNvPr>
          <p:cNvSpPr/>
          <p:nvPr/>
        </p:nvSpPr>
        <p:spPr>
          <a:xfrm>
            <a:off x="6312684" y="3687560"/>
            <a:ext cx="2037522" cy="1162878"/>
          </a:xfrm>
          <a:prstGeom prst="ellipse">
            <a:avLst/>
          </a:prstGeom>
          <a:solidFill>
            <a:srgbClr val="D6BBE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Statement furniture</a:t>
            </a:r>
          </a:p>
        </p:txBody>
      </p:sp>
      <p:cxnSp>
        <p:nvCxnSpPr>
          <p:cNvPr id="32" name="Straight Connector 31">
            <a:extLst>
              <a:ext uri="{FF2B5EF4-FFF2-40B4-BE49-F238E27FC236}">
                <a16:creationId xmlns:a16="http://schemas.microsoft.com/office/drawing/2014/main" id="{C15E20EE-DC54-47F2-B872-53C9725A0C22}"/>
              </a:ext>
            </a:extLst>
          </p:cNvPr>
          <p:cNvCxnSpPr>
            <a:stCxn id="31" idx="0"/>
          </p:cNvCxnSpPr>
          <p:nvPr/>
        </p:nvCxnSpPr>
        <p:spPr>
          <a:xfrm flipV="1">
            <a:off x="7331445" y="3071333"/>
            <a:ext cx="0" cy="61622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018633-7BD3-43A4-A324-36DE6155AD11}"/>
              </a:ext>
            </a:extLst>
          </p:cNvPr>
          <p:cNvCxnSpPr>
            <a:cxnSpLocks/>
            <a:stCxn id="31" idx="7"/>
          </p:cNvCxnSpPr>
          <p:nvPr/>
        </p:nvCxnSpPr>
        <p:spPr>
          <a:xfrm flipV="1">
            <a:off x="8051818" y="3260176"/>
            <a:ext cx="402856" cy="59768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BF2C6B-8F36-46C0-A168-D6B21B29B9AD}"/>
              </a:ext>
            </a:extLst>
          </p:cNvPr>
          <p:cNvCxnSpPr>
            <a:cxnSpLocks/>
            <a:stCxn id="31" idx="1"/>
          </p:cNvCxnSpPr>
          <p:nvPr/>
        </p:nvCxnSpPr>
        <p:spPr>
          <a:xfrm flipH="1" flipV="1">
            <a:off x="6208216" y="3379446"/>
            <a:ext cx="402856" cy="4784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46CEF6-3FD4-4E37-9638-8C6196599EF8}"/>
              </a:ext>
            </a:extLst>
          </p:cNvPr>
          <p:cNvCxnSpPr>
            <a:cxnSpLocks/>
            <a:stCxn id="31" idx="2"/>
          </p:cNvCxnSpPr>
          <p:nvPr/>
        </p:nvCxnSpPr>
        <p:spPr>
          <a:xfrm flipH="1">
            <a:off x="5646762" y="4268999"/>
            <a:ext cx="665922" cy="1624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4B5C93-BA48-4D30-A72D-1F19197AA141}"/>
              </a:ext>
            </a:extLst>
          </p:cNvPr>
          <p:cNvCxnSpPr>
            <a:cxnSpLocks/>
            <a:stCxn id="31" idx="3"/>
          </p:cNvCxnSpPr>
          <p:nvPr/>
        </p:nvCxnSpPr>
        <p:spPr>
          <a:xfrm flipH="1">
            <a:off x="6208216" y="4680138"/>
            <a:ext cx="402856" cy="4784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E71D74-D462-462C-ABA6-8C1E69ADDF5F}"/>
              </a:ext>
            </a:extLst>
          </p:cNvPr>
          <p:cNvCxnSpPr>
            <a:cxnSpLocks/>
            <a:stCxn id="31" idx="4"/>
          </p:cNvCxnSpPr>
          <p:nvPr/>
        </p:nvCxnSpPr>
        <p:spPr>
          <a:xfrm>
            <a:off x="7331445" y="4850438"/>
            <a:ext cx="0" cy="49695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E4FA00-747E-4964-BDD9-8E54F1A9D4B9}"/>
              </a:ext>
            </a:extLst>
          </p:cNvPr>
          <p:cNvCxnSpPr>
            <a:cxnSpLocks/>
            <a:stCxn id="31" idx="5"/>
          </p:cNvCxnSpPr>
          <p:nvPr/>
        </p:nvCxnSpPr>
        <p:spPr>
          <a:xfrm>
            <a:off x="8051818" y="4680138"/>
            <a:ext cx="477292" cy="4784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7ADBA1-680C-40EE-A7B4-95FB42C300F7}"/>
              </a:ext>
            </a:extLst>
          </p:cNvPr>
          <p:cNvCxnSpPr>
            <a:cxnSpLocks/>
            <a:stCxn id="31" idx="6"/>
          </p:cNvCxnSpPr>
          <p:nvPr/>
        </p:nvCxnSpPr>
        <p:spPr>
          <a:xfrm>
            <a:off x="8350206" y="4268999"/>
            <a:ext cx="665922" cy="812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31CD58F-EBC0-4A60-96B1-3BAF70EF84FA}"/>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24" name="TextBox 23">
            <a:extLst>
              <a:ext uri="{FF2B5EF4-FFF2-40B4-BE49-F238E27FC236}">
                <a16:creationId xmlns:a16="http://schemas.microsoft.com/office/drawing/2014/main" id="{8BE232FA-5696-4C95-8A6B-726094980A6F}"/>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Tree>
    <p:extLst>
      <p:ext uri="{BB962C8B-B14F-4D97-AF65-F5344CB8AC3E}">
        <p14:creationId xmlns:p14="http://schemas.microsoft.com/office/powerpoint/2010/main" val="317074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Design Movement – Fact file</a:t>
            </a:r>
          </a:p>
          <a:p>
            <a:r>
              <a:rPr lang="en-GB" sz="1400" dirty="0">
                <a:solidFill>
                  <a:sysClr val="windowText" lastClr="000000"/>
                </a:solidFill>
              </a:rPr>
              <a:t>Produce a </a:t>
            </a:r>
            <a:r>
              <a:rPr lang="en-GB" sz="1400" i="1" dirty="0">
                <a:solidFill>
                  <a:sysClr val="windowText" lastClr="000000"/>
                </a:solidFill>
              </a:rPr>
              <a:t>detailed </a:t>
            </a:r>
            <a:r>
              <a:rPr lang="en-GB" sz="1400" dirty="0">
                <a:solidFill>
                  <a:sysClr val="windowText" lastClr="000000"/>
                </a:solidFill>
              </a:rPr>
              <a:t>information sheet, giving a specific and well researched overview of </a:t>
            </a:r>
            <a:r>
              <a:rPr lang="en-GB" sz="1400" b="1" dirty="0">
                <a:solidFill>
                  <a:sysClr val="windowText" lastClr="000000"/>
                </a:solidFill>
              </a:rPr>
              <a:t>your chosen design movement</a:t>
            </a:r>
            <a:r>
              <a:rPr lang="en-GB" sz="1400" dirty="0">
                <a:solidFill>
                  <a:sysClr val="windowText" lastClr="000000"/>
                </a:solidFill>
              </a:rPr>
              <a:t>.</a:t>
            </a:r>
          </a:p>
          <a:p>
            <a:r>
              <a:rPr lang="en-GB" sz="1400" dirty="0">
                <a:solidFill>
                  <a:sysClr val="windowText" lastClr="000000"/>
                </a:solidFill>
              </a:rPr>
              <a:t>Include descriptions, historical context, pictures, famous designers, famous products.  One slide is OK but PACKED with info!</a:t>
            </a:r>
          </a:p>
        </p:txBody>
      </p:sp>
      <p:sp>
        <p:nvSpPr>
          <p:cNvPr id="23" name="TextBox 22">
            <a:extLst>
              <a:ext uri="{FF2B5EF4-FFF2-40B4-BE49-F238E27FC236}">
                <a16:creationId xmlns:a16="http://schemas.microsoft.com/office/drawing/2014/main" id="{C24E0B98-D3CB-4914-82EB-B0AADB360B52}"/>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24" name="TextBox 23">
            <a:extLst>
              <a:ext uri="{FF2B5EF4-FFF2-40B4-BE49-F238E27FC236}">
                <a16:creationId xmlns:a16="http://schemas.microsoft.com/office/drawing/2014/main" id="{442006D5-8463-4B4D-B5CB-BC50C381BB09}"/>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Tree>
    <p:extLst>
      <p:ext uri="{BB962C8B-B14F-4D97-AF65-F5344CB8AC3E}">
        <p14:creationId xmlns:p14="http://schemas.microsoft.com/office/powerpoint/2010/main" val="249152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Design Movement – Mood board</a:t>
            </a:r>
          </a:p>
          <a:p>
            <a:r>
              <a:rPr lang="en-GB" sz="1400" i="1" dirty="0">
                <a:solidFill>
                  <a:sysClr val="windowText" lastClr="000000"/>
                </a:solidFill>
              </a:rPr>
              <a:t>Cover</a:t>
            </a:r>
            <a:r>
              <a:rPr lang="en-GB" sz="1400" dirty="0">
                <a:solidFill>
                  <a:sysClr val="windowText" lastClr="000000"/>
                </a:solidFill>
              </a:rPr>
              <a:t> this space with images related to your chosen mood board &amp; related furniture.  </a:t>
            </a:r>
            <a:r>
              <a:rPr lang="en-GB" sz="1400" i="1" dirty="0">
                <a:solidFill>
                  <a:sysClr val="windowText" lastClr="000000"/>
                </a:solidFill>
              </a:rPr>
              <a:t>Leave no white space, no words required</a:t>
            </a: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Tree>
    <p:extLst>
      <p:ext uri="{BB962C8B-B14F-4D97-AF65-F5344CB8AC3E}">
        <p14:creationId xmlns:p14="http://schemas.microsoft.com/office/powerpoint/2010/main" val="303539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Existing Product Analysis</a:t>
            </a:r>
          </a:p>
          <a:p>
            <a:r>
              <a:rPr lang="en-GB" sz="1400" dirty="0">
                <a:solidFill>
                  <a:sysClr val="windowText" lastClr="000000"/>
                </a:solidFill>
              </a:rPr>
              <a:t>Choose 2 pieces of furniture that are related to YOUR design movement and analyse them in detail </a:t>
            </a:r>
          </a:p>
          <a:p>
            <a:r>
              <a:rPr lang="en-GB" sz="1400" dirty="0">
                <a:solidFill>
                  <a:sysClr val="windowText" lastClr="000000"/>
                </a:solidFill>
              </a:rPr>
              <a:t>(notes and arrows around a photograph</a:t>
            </a: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
        <p:nvSpPr>
          <p:cNvPr id="2" name="Rectangle 1">
            <a:extLst>
              <a:ext uri="{FF2B5EF4-FFF2-40B4-BE49-F238E27FC236}">
                <a16:creationId xmlns:a16="http://schemas.microsoft.com/office/drawing/2014/main" id="{CC1674C0-4179-4C50-A782-C0A0A0A8E24C}"/>
              </a:ext>
            </a:extLst>
          </p:cNvPr>
          <p:cNvSpPr/>
          <p:nvPr/>
        </p:nvSpPr>
        <p:spPr>
          <a:xfrm>
            <a:off x="240197" y="1482611"/>
            <a:ext cx="1449456" cy="5239896"/>
          </a:xfrm>
          <a:prstGeom prst="rect">
            <a:avLst/>
          </a:prstGeom>
          <a:ln w="19050">
            <a:solidFill>
              <a:schemeClr val="bg1">
                <a:lumMod val="85000"/>
              </a:schemeClr>
            </a:solidFill>
            <a:prstDash val="lgDash"/>
          </a:ln>
        </p:spPr>
        <p:txBody>
          <a:bodyPr wrap="square">
            <a:spAutoFit/>
          </a:bodyPr>
          <a:lstStyle/>
          <a:p>
            <a:pPr defTabSz="914400"/>
            <a:r>
              <a:rPr lang="en-GB" sz="1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3 Point </a:t>
            </a:r>
            <a:r>
              <a:rPr lang="en-GB"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a:t>
            </a:r>
          </a:p>
          <a:p>
            <a:pPr lvl="0" defTabSz="914400"/>
            <a:r>
              <a:rPr lang="en-GB" sz="1200" dirty="0">
                <a:solidFill>
                  <a:prstClr val="black"/>
                </a:solidFill>
              </a:rPr>
              <a:t>Every annotation should be</a:t>
            </a:r>
            <a:r>
              <a:rPr lang="en-GB" sz="1200" b="1" dirty="0">
                <a:solidFill>
                  <a:prstClr val="black"/>
                </a:solidFill>
              </a:rPr>
              <a:t> in full sentences </a:t>
            </a:r>
            <a:r>
              <a:rPr lang="en-GB" sz="1200" dirty="0">
                <a:solidFill>
                  <a:prstClr val="black"/>
                </a:solidFill>
              </a:rPr>
              <a:t>and cover the following 3 things:  </a:t>
            </a:r>
          </a:p>
          <a:p>
            <a:pPr marL="457200" lvl="0" indent="-457200" defTabSz="914400">
              <a:buFont typeface="+mj-lt"/>
              <a:buAutoNum type="arabicPeriod"/>
            </a:pPr>
            <a:r>
              <a:rPr lang="en-GB" sz="1200" b="1" dirty="0">
                <a:solidFill>
                  <a:prstClr val="black"/>
                </a:solidFill>
              </a:rPr>
              <a:t>Relate to a “</a:t>
            </a:r>
            <a:r>
              <a:rPr lang="en-GB" sz="1200" b="1" dirty="0">
                <a:solidFill>
                  <a:srgbClr val="0070C0"/>
                </a:solidFill>
              </a:rPr>
              <a:t>Super Word</a:t>
            </a:r>
            <a:r>
              <a:rPr lang="en-GB" sz="1200" b="1" dirty="0">
                <a:solidFill>
                  <a:prstClr val="black"/>
                </a:solidFill>
              </a:rPr>
              <a:t>” </a:t>
            </a:r>
          </a:p>
          <a:p>
            <a:pPr marL="457200" lvl="0" indent="-457200" defTabSz="914400">
              <a:buFont typeface="+mj-lt"/>
              <a:buAutoNum type="arabicPeriod"/>
            </a:pPr>
            <a:r>
              <a:rPr lang="en-GB" sz="1200" b="1" i="1" dirty="0">
                <a:solidFill>
                  <a:srgbClr val="00B050"/>
                </a:solidFill>
              </a:rPr>
              <a:t>Good </a:t>
            </a:r>
            <a:r>
              <a:rPr lang="en-GB" sz="1200" b="1" i="1" dirty="0">
                <a:solidFill>
                  <a:prstClr val="black"/>
                </a:solidFill>
              </a:rPr>
              <a:t>or </a:t>
            </a:r>
            <a:r>
              <a:rPr lang="en-GB" sz="1200" b="1" i="1" dirty="0">
                <a:solidFill>
                  <a:srgbClr val="C00000"/>
                </a:solidFill>
              </a:rPr>
              <a:t>bad</a:t>
            </a:r>
            <a:r>
              <a:rPr lang="en-GB" sz="1200" b="1" i="1" dirty="0">
                <a:solidFill>
                  <a:prstClr val="black"/>
                </a:solidFill>
              </a:rPr>
              <a:t> </a:t>
            </a:r>
            <a:r>
              <a:rPr lang="en-GB" sz="1200" b="1" dirty="0">
                <a:solidFill>
                  <a:prstClr val="black"/>
                </a:solidFill>
              </a:rPr>
              <a:t>comments about that point</a:t>
            </a:r>
          </a:p>
          <a:p>
            <a:pPr marL="457200" lvl="0" indent="-457200" defTabSz="914400">
              <a:buFont typeface="+mj-lt"/>
              <a:buAutoNum type="arabicPeriod"/>
            </a:pPr>
            <a:r>
              <a:rPr lang="en-GB" sz="1200" b="1" dirty="0">
                <a:solidFill>
                  <a:srgbClr val="7030A0"/>
                </a:solidFill>
              </a:rPr>
              <a:t>Link to YOUR Target Market</a:t>
            </a:r>
          </a:p>
          <a:p>
            <a:pPr marL="457200" lvl="0" indent="-457200" defTabSz="914400"/>
            <a:r>
              <a:rPr lang="en-GB" sz="1200" dirty="0">
                <a:solidFill>
                  <a:prstClr val="black"/>
                </a:solidFill>
              </a:rPr>
              <a:t>+ Always ask </a:t>
            </a:r>
            <a:r>
              <a:rPr lang="en-GB" sz="1200" b="1" i="1" dirty="0">
                <a:solidFill>
                  <a:prstClr val="black"/>
                </a:solidFill>
              </a:rPr>
              <a:t>WHY</a:t>
            </a:r>
            <a:r>
              <a:rPr lang="en-GB" sz="1200" i="1" dirty="0">
                <a:solidFill>
                  <a:prstClr val="black"/>
                </a:solidFill>
              </a:rPr>
              <a:t>?</a:t>
            </a:r>
          </a:p>
          <a:p>
            <a:pPr marL="457200" lvl="0" indent="-457200" defTabSz="914400">
              <a:buFont typeface="Arial" pitchFamily="34" charset="0"/>
              <a:buChar char="•"/>
            </a:pPr>
            <a:r>
              <a:rPr lang="en-GB" sz="1200" i="1" dirty="0">
                <a:solidFill>
                  <a:srgbClr val="FF0000"/>
                </a:solidFill>
              </a:rPr>
              <a:t>You need 4 Products that are </a:t>
            </a:r>
            <a:r>
              <a:rPr lang="en-GB" sz="1200" i="1" u="sng" dirty="0">
                <a:solidFill>
                  <a:srgbClr val="FF0000"/>
                </a:solidFill>
              </a:rPr>
              <a:t>similar</a:t>
            </a:r>
            <a:r>
              <a:rPr lang="en-GB" sz="1200" i="1" dirty="0">
                <a:solidFill>
                  <a:srgbClr val="FF0000"/>
                </a:solidFill>
              </a:rPr>
              <a:t> to yours </a:t>
            </a:r>
            <a:r>
              <a:rPr lang="en-GB" sz="1050" i="1" dirty="0">
                <a:solidFill>
                  <a:srgbClr val="FF0000"/>
                </a:solidFill>
              </a:rPr>
              <a:t>(but not identical!)</a:t>
            </a:r>
            <a:endParaRPr lang="en-GB" sz="1200" i="1" dirty="0">
              <a:solidFill>
                <a:srgbClr val="FF0000"/>
              </a:solidFill>
            </a:endParaRPr>
          </a:p>
          <a:p>
            <a:pPr marL="457200" lvl="0" indent="-457200" defTabSz="914400">
              <a:buFont typeface="Arial" pitchFamily="34" charset="0"/>
              <a:buChar char="•"/>
            </a:pPr>
            <a:r>
              <a:rPr lang="en-GB" sz="1200" i="1" dirty="0">
                <a:solidFill>
                  <a:srgbClr val="FF0000"/>
                </a:solidFill>
              </a:rPr>
              <a:t>Surround each picture with text boxes &amp; arrows</a:t>
            </a:r>
          </a:p>
        </p:txBody>
      </p:sp>
      <p:sp>
        <p:nvSpPr>
          <p:cNvPr id="9" name="Text Box 4">
            <a:extLst>
              <a:ext uri="{FF2B5EF4-FFF2-40B4-BE49-F238E27FC236}">
                <a16:creationId xmlns:a16="http://schemas.microsoft.com/office/drawing/2014/main" id="{D4036DDE-1075-48BB-AE09-606E6EFADAAF}"/>
              </a:ext>
            </a:extLst>
          </p:cNvPr>
          <p:cNvSpPr txBox="1">
            <a:spLocks noChangeArrowheads="1"/>
          </p:cNvSpPr>
          <p:nvPr/>
        </p:nvSpPr>
        <p:spPr bwMode="auto">
          <a:xfrm>
            <a:off x="8445665" y="982175"/>
            <a:ext cx="1362602" cy="5478423"/>
          </a:xfrm>
          <a:prstGeom prst="rect">
            <a:avLst/>
          </a:prstGeom>
          <a:ln w="101600" cmpd="dbl">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defRPr/>
            </a:pPr>
            <a:r>
              <a:rPr lang="en-US" sz="1400" b="1" dirty="0">
                <a:ln w="11430"/>
                <a:solidFill>
                  <a:srgbClr val="000099"/>
                </a:solidFill>
                <a:effectLst>
                  <a:outerShdw blurRad="50800" dist="39000" dir="5460000" algn="tl">
                    <a:srgbClr val="000000">
                      <a:alpha val="38000"/>
                    </a:srgbClr>
                  </a:outerShdw>
                </a:effectLst>
              </a:rPr>
              <a:t>Super Words</a:t>
            </a:r>
          </a:p>
          <a:p>
            <a:pPr algn="r">
              <a:spcBef>
                <a:spcPct val="50000"/>
              </a:spcBef>
              <a:defRPr/>
            </a:pPr>
            <a:r>
              <a:rPr lang="en-GB" sz="1400" b="1" i="1" dirty="0">
                <a:solidFill>
                  <a:srgbClr val="002060"/>
                </a:solidFill>
              </a:rPr>
              <a:t>Function</a:t>
            </a:r>
            <a:endParaRPr lang="en-GB" sz="800" b="1" i="1" dirty="0">
              <a:solidFill>
                <a:srgbClr val="002060"/>
              </a:solidFill>
            </a:endParaRPr>
          </a:p>
          <a:p>
            <a:pPr algn="r">
              <a:spcBef>
                <a:spcPct val="50000"/>
              </a:spcBef>
              <a:defRPr/>
            </a:pPr>
            <a:r>
              <a:rPr lang="en-GB" sz="1400" b="1" i="1" dirty="0">
                <a:solidFill>
                  <a:srgbClr val="002060"/>
                </a:solidFill>
              </a:rPr>
              <a:t>End User</a:t>
            </a:r>
            <a:endParaRPr lang="en-GB" sz="800" b="1" i="1" dirty="0">
              <a:solidFill>
                <a:srgbClr val="002060"/>
              </a:solidFill>
            </a:endParaRPr>
          </a:p>
          <a:p>
            <a:pPr algn="r">
              <a:spcBef>
                <a:spcPct val="50000"/>
              </a:spcBef>
              <a:defRPr/>
            </a:pPr>
            <a:r>
              <a:rPr lang="en-GB" sz="1400" b="1" i="1" dirty="0">
                <a:solidFill>
                  <a:srgbClr val="002060"/>
                </a:solidFill>
              </a:rPr>
              <a:t>Target Market</a:t>
            </a:r>
            <a:endParaRPr lang="en-GB" sz="800" b="1" i="1" dirty="0">
              <a:solidFill>
                <a:srgbClr val="002060"/>
              </a:solidFill>
            </a:endParaRPr>
          </a:p>
          <a:p>
            <a:pPr algn="r">
              <a:spcBef>
                <a:spcPct val="50000"/>
              </a:spcBef>
              <a:defRPr/>
            </a:pPr>
            <a:r>
              <a:rPr lang="en-GB" sz="1400" b="1" i="1" dirty="0">
                <a:solidFill>
                  <a:srgbClr val="002060"/>
                </a:solidFill>
              </a:rPr>
              <a:t>Environment</a:t>
            </a:r>
            <a:endParaRPr lang="en-GB" sz="800" b="1" i="1" dirty="0">
              <a:solidFill>
                <a:srgbClr val="002060"/>
              </a:solidFill>
            </a:endParaRPr>
          </a:p>
          <a:p>
            <a:pPr algn="r">
              <a:spcBef>
                <a:spcPct val="50000"/>
              </a:spcBef>
              <a:defRPr/>
            </a:pPr>
            <a:r>
              <a:rPr lang="en-GB" sz="1400" b="1" i="1" dirty="0">
                <a:solidFill>
                  <a:srgbClr val="002060"/>
                </a:solidFill>
              </a:rPr>
              <a:t>Materials</a:t>
            </a:r>
            <a:endParaRPr lang="en-GB" sz="800" b="1" i="1" dirty="0">
              <a:solidFill>
                <a:srgbClr val="002060"/>
              </a:solidFill>
            </a:endParaRPr>
          </a:p>
          <a:p>
            <a:pPr algn="r">
              <a:spcBef>
                <a:spcPct val="50000"/>
              </a:spcBef>
              <a:defRPr/>
            </a:pPr>
            <a:r>
              <a:rPr lang="en-GB" sz="1400" b="1" i="1" dirty="0">
                <a:solidFill>
                  <a:srgbClr val="002060"/>
                </a:solidFill>
              </a:rPr>
              <a:t>Components</a:t>
            </a:r>
            <a:endParaRPr lang="en-GB" sz="800" b="1" i="1" dirty="0">
              <a:solidFill>
                <a:srgbClr val="002060"/>
              </a:solidFill>
            </a:endParaRPr>
          </a:p>
          <a:p>
            <a:pPr algn="r">
              <a:spcBef>
                <a:spcPct val="50000"/>
              </a:spcBef>
              <a:defRPr/>
            </a:pPr>
            <a:r>
              <a:rPr lang="en-GB" sz="1400" b="1" i="1" dirty="0">
                <a:solidFill>
                  <a:srgbClr val="002060"/>
                </a:solidFill>
              </a:rPr>
              <a:t>Construction</a:t>
            </a:r>
            <a:endParaRPr lang="en-GB" sz="800" b="1" i="1" dirty="0">
              <a:solidFill>
                <a:srgbClr val="002060"/>
              </a:solidFill>
            </a:endParaRPr>
          </a:p>
          <a:p>
            <a:pPr algn="r">
              <a:spcBef>
                <a:spcPct val="50000"/>
              </a:spcBef>
              <a:defRPr/>
            </a:pPr>
            <a:r>
              <a:rPr lang="en-GB" sz="1400" b="1" i="1" dirty="0">
                <a:solidFill>
                  <a:srgbClr val="002060"/>
                </a:solidFill>
              </a:rPr>
              <a:t>Size/Weight</a:t>
            </a:r>
            <a:endParaRPr lang="en-GB" sz="800" b="1" i="1" dirty="0">
              <a:solidFill>
                <a:srgbClr val="002060"/>
              </a:solidFill>
            </a:endParaRPr>
          </a:p>
          <a:p>
            <a:pPr algn="r">
              <a:spcBef>
                <a:spcPct val="50000"/>
              </a:spcBef>
              <a:defRPr/>
            </a:pPr>
            <a:r>
              <a:rPr lang="en-GB" sz="1400" b="1" i="1" dirty="0">
                <a:solidFill>
                  <a:srgbClr val="002060"/>
                </a:solidFill>
              </a:rPr>
              <a:t>Finish</a:t>
            </a:r>
            <a:endParaRPr lang="en-GB" sz="800" b="1" i="1" dirty="0">
              <a:solidFill>
                <a:srgbClr val="002060"/>
              </a:solidFill>
            </a:endParaRPr>
          </a:p>
          <a:p>
            <a:pPr algn="r">
              <a:spcBef>
                <a:spcPct val="50000"/>
              </a:spcBef>
              <a:defRPr/>
            </a:pPr>
            <a:r>
              <a:rPr lang="en-GB" sz="1400" b="1" i="1" dirty="0">
                <a:solidFill>
                  <a:srgbClr val="002060"/>
                </a:solidFill>
              </a:rPr>
              <a:t>Durability</a:t>
            </a:r>
            <a:endParaRPr lang="en-GB" sz="800" b="1" i="1" dirty="0">
              <a:solidFill>
                <a:srgbClr val="002060"/>
              </a:solidFill>
            </a:endParaRPr>
          </a:p>
          <a:p>
            <a:pPr algn="r">
              <a:spcBef>
                <a:spcPct val="50000"/>
              </a:spcBef>
              <a:defRPr/>
            </a:pPr>
            <a:r>
              <a:rPr lang="en-GB" sz="1400" b="1" i="1" dirty="0">
                <a:solidFill>
                  <a:srgbClr val="002060"/>
                </a:solidFill>
              </a:rPr>
              <a:t>Manufacture</a:t>
            </a:r>
            <a:endParaRPr lang="en-GB" sz="800" b="1" i="1" dirty="0">
              <a:solidFill>
                <a:srgbClr val="002060"/>
              </a:solidFill>
            </a:endParaRPr>
          </a:p>
          <a:p>
            <a:pPr algn="r">
              <a:spcBef>
                <a:spcPct val="50000"/>
              </a:spcBef>
              <a:defRPr/>
            </a:pPr>
            <a:r>
              <a:rPr lang="en-GB" sz="1400" b="1" i="1" dirty="0">
                <a:solidFill>
                  <a:srgbClr val="002060"/>
                </a:solidFill>
              </a:rPr>
              <a:t>Cost</a:t>
            </a:r>
          </a:p>
          <a:p>
            <a:pPr algn="r">
              <a:spcBef>
                <a:spcPct val="50000"/>
              </a:spcBef>
              <a:defRPr/>
            </a:pPr>
            <a:r>
              <a:rPr lang="en-GB" sz="1400" b="1" i="1" dirty="0">
                <a:solidFill>
                  <a:srgbClr val="002060"/>
                </a:solidFill>
              </a:rPr>
              <a:t>Aesthetics</a:t>
            </a:r>
          </a:p>
          <a:p>
            <a:pPr algn="r">
              <a:spcBef>
                <a:spcPct val="50000"/>
              </a:spcBef>
              <a:defRPr/>
            </a:pPr>
            <a:r>
              <a:rPr lang="en-GB" sz="1400" b="1" i="1" dirty="0">
                <a:solidFill>
                  <a:srgbClr val="002060"/>
                </a:solidFill>
              </a:rPr>
              <a:t>Ergonomics</a:t>
            </a:r>
          </a:p>
          <a:p>
            <a:pPr algn="r">
              <a:spcBef>
                <a:spcPct val="50000"/>
              </a:spcBef>
              <a:defRPr/>
            </a:pPr>
            <a:r>
              <a:rPr lang="en-GB" sz="1400" b="1" i="1" dirty="0">
                <a:solidFill>
                  <a:srgbClr val="002060"/>
                </a:solidFill>
              </a:rPr>
              <a:t>Sustainability</a:t>
            </a:r>
          </a:p>
          <a:p>
            <a:pPr algn="r">
              <a:spcBef>
                <a:spcPct val="50000"/>
              </a:spcBef>
              <a:defRPr/>
            </a:pPr>
            <a:r>
              <a:rPr lang="en-GB" sz="1400" b="1" i="1" dirty="0">
                <a:solidFill>
                  <a:srgbClr val="002060"/>
                </a:solidFill>
              </a:rPr>
              <a:t>Safety</a:t>
            </a:r>
            <a:endParaRPr lang="en-US" sz="1400" b="1" i="1" dirty="0">
              <a:solidFill>
                <a:srgbClr val="002060"/>
              </a:solidFill>
            </a:endParaRPr>
          </a:p>
        </p:txBody>
      </p:sp>
      <p:pic>
        <p:nvPicPr>
          <p:cNvPr id="3" name="Picture 2">
            <a:extLst>
              <a:ext uri="{FF2B5EF4-FFF2-40B4-BE49-F238E27FC236}">
                <a16:creationId xmlns:a16="http://schemas.microsoft.com/office/drawing/2014/main" id="{EBB14964-A6CA-40B8-A421-6CC9B6C0D0AF}"/>
              </a:ext>
            </a:extLst>
          </p:cNvPr>
          <p:cNvPicPr>
            <a:picLocks noChangeAspect="1"/>
          </p:cNvPicPr>
          <p:nvPr/>
        </p:nvPicPr>
        <p:blipFill>
          <a:blip r:embed="rId2"/>
          <a:stretch>
            <a:fillRect/>
          </a:stretch>
        </p:blipFill>
        <p:spPr>
          <a:xfrm>
            <a:off x="6808283" y="1482611"/>
            <a:ext cx="1417480" cy="1578641"/>
          </a:xfrm>
          <a:prstGeom prst="rect">
            <a:avLst/>
          </a:prstGeom>
        </p:spPr>
      </p:pic>
    </p:spTree>
    <p:extLst>
      <p:ext uri="{BB962C8B-B14F-4D97-AF65-F5344CB8AC3E}">
        <p14:creationId xmlns:p14="http://schemas.microsoft.com/office/powerpoint/2010/main" val="186806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400" b="1" u="sng" dirty="0">
                <a:solidFill>
                  <a:srgbClr val="7030A0"/>
                </a:solidFill>
              </a:rPr>
              <a:t>Design Brief</a:t>
            </a:r>
          </a:p>
          <a:p>
            <a:r>
              <a:rPr lang="en-GB" sz="1400" i="1" dirty="0">
                <a:solidFill>
                  <a:sysClr val="windowText" lastClr="000000"/>
                </a:solidFill>
              </a:rPr>
              <a:t>Write a short paragraph to explain </a:t>
            </a:r>
            <a:r>
              <a:rPr lang="en-GB" sz="1400" b="1" i="1" dirty="0">
                <a:solidFill>
                  <a:sysClr val="windowText" lastClr="000000"/>
                </a:solidFill>
              </a:rPr>
              <a:t>WHAT</a:t>
            </a:r>
            <a:r>
              <a:rPr lang="en-GB" sz="1400" i="1" dirty="0">
                <a:solidFill>
                  <a:sysClr val="windowText" lastClr="000000"/>
                </a:solidFill>
              </a:rPr>
              <a:t> you will design, </a:t>
            </a:r>
            <a:r>
              <a:rPr lang="en-GB" sz="1400" b="1" i="1" dirty="0">
                <a:solidFill>
                  <a:sysClr val="windowText" lastClr="000000"/>
                </a:solidFill>
              </a:rPr>
              <a:t>WHO</a:t>
            </a:r>
            <a:r>
              <a:rPr lang="en-GB" sz="1400" i="1" dirty="0">
                <a:solidFill>
                  <a:sysClr val="windowText" lastClr="000000"/>
                </a:solidFill>
              </a:rPr>
              <a:t> it will be aimed at (age, gender, interests etc), </a:t>
            </a:r>
            <a:r>
              <a:rPr lang="en-GB" sz="1400" b="1" i="1" dirty="0">
                <a:solidFill>
                  <a:sysClr val="windowText" lastClr="000000"/>
                </a:solidFill>
              </a:rPr>
              <a:t>WHY</a:t>
            </a:r>
            <a:r>
              <a:rPr lang="en-GB" sz="1400" i="1" dirty="0">
                <a:solidFill>
                  <a:sysClr val="windowText" lastClr="000000"/>
                </a:solidFill>
              </a:rPr>
              <a:t> then would want it, </a:t>
            </a:r>
            <a:r>
              <a:rPr lang="en-GB" sz="1400" b="1" i="1" dirty="0">
                <a:solidFill>
                  <a:sysClr val="windowText" lastClr="000000"/>
                </a:solidFill>
              </a:rPr>
              <a:t>WHERE</a:t>
            </a:r>
            <a:r>
              <a:rPr lang="en-GB" sz="1400" i="1" dirty="0">
                <a:solidFill>
                  <a:sysClr val="windowText" lastClr="000000"/>
                </a:solidFill>
              </a:rPr>
              <a:t> they would use it and </a:t>
            </a:r>
            <a:r>
              <a:rPr lang="en-GB" sz="1400" b="1" i="1" dirty="0">
                <a:solidFill>
                  <a:sysClr val="windowText" lastClr="000000"/>
                </a:solidFill>
              </a:rPr>
              <a:t>WHEN</a:t>
            </a:r>
            <a:r>
              <a:rPr lang="en-GB" sz="1400" i="1" dirty="0">
                <a:solidFill>
                  <a:sysClr val="windowText" lastClr="000000"/>
                </a:solidFill>
              </a:rPr>
              <a:t> it might be used.</a:t>
            </a:r>
            <a:endParaRPr lang="en-GB" sz="1400" dirty="0">
              <a:solidFill>
                <a:sysClr val="windowText" lastClr="000000"/>
              </a:solidFill>
            </a:endParaRPr>
          </a:p>
          <a:p>
            <a:r>
              <a:rPr lang="en-GB" b="1" i="1" dirty="0">
                <a:solidFill>
                  <a:srgbClr val="7030A0"/>
                </a:solidFill>
              </a:rPr>
              <a:t>I will design a…</a:t>
            </a:r>
            <a:endParaRPr lang="en-GB" sz="1400" b="1" i="1" dirty="0">
              <a:solidFill>
                <a:srgbClr val="7030A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pPr lvl="0"/>
            <a:r>
              <a:rPr lang="en-GB" sz="2400" b="1" u="sng" dirty="0">
                <a:solidFill>
                  <a:srgbClr val="7030A0"/>
                </a:solidFill>
              </a:rPr>
              <a:t>Design Specification</a:t>
            </a:r>
          </a:p>
          <a:p>
            <a:r>
              <a:rPr lang="en-GB" sz="1400" dirty="0">
                <a:solidFill>
                  <a:sysClr val="windowText" lastClr="000000"/>
                </a:solidFill>
              </a:rPr>
              <a:t>Write a series of numbered point of specific things that your product MUST DO and WHY. Link each point to the key word given</a:t>
            </a:r>
          </a:p>
          <a:p>
            <a:pPr marL="342900" indent="-342900">
              <a:buFont typeface="+mj-lt"/>
              <a:buAutoNum type="arabicPeriod"/>
            </a:pPr>
            <a:r>
              <a:rPr lang="en-GB" b="1" dirty="0">
                <a:solidFill>
                  <a:srgbClr val="7030A0"/>
                </a:solidFill>
              </a:rPr>
              <a:t>The design must…			…because…				 (function) </a:t>
            </a:r>
          </a:p>
          <a:p>
            <a:pPr marL="342900" indent="-342900">
              <a:buFont typeface="+mj-lt"/>
              <a:buAutoNum type="arabicPeriod"/>
            </a:pPr>
            <a:r>
              <a:rPr lang="en-GB" b="1" dirty="0">
                <a:solidFill>
                  <a:srgbClr val="7030A0"/>
                </a:solidFill>
              </a:rPr>
              <a:t>The design must…			…because…				 (target market)</a:t>
            </a:r>
          </a:p>
          <a:p>
            <a:pPr marL="342900" indent="-342900">
              <a:buFont typeface="+mj-lt"/>
              <a:buAutoNum type="arabicPeriod"/>
            </a:pPr>
            <a:r>
              <a:rPr lang="en-GB" b="1" dirty="0">
                <a:solidFill>
                  <a:srgbClr val="7030A0"/>
                </a:solidFill>
              </a:rPr>
              <a:t>The design must…			…because…				 (aesthetics) </a:t>
            </a:r>
          </a:p>
          <a:p>
            <a:pPr marL="342900" indent="-342900">
              <a:buFont typeface="+mj-lt"/>
              <a:buAutoNum type="arabicPeriod"/>
            </a:pPr>
            <a:r>
              <a:rPr lang="en-GB" b="1" dirty="0">
                <a:solidFill>
                  <a:srgbClr val="7030A0"/>
                </a:solidFill>
              </a:rPr>
              <a:t>The design must…			…because…				 (Environment </a:t>
            </a:r>
            <a:r>
              <a:rPr lang="en-GB" sz="1600" i="1" dirty="0">
                <a:solidFill>
                  <a:srgbClr val="7030A0"/>
                </a:solidFill>
              </a:rPr>
              <a:t>where it will be used</a:t>
            </a:r>
            <a:r>
              <a:rPr lang="en-GB" b="1" dirty="0">
                <a:solidFill>
                  <a:srgbClr val="7030A0"/>
                </a:solidFill>
              </a:rPr>
              <a:t>) </a:t>
            </a:r>
          </a:p>
          <a:p>
            <a:pPr marL="342900" indent="-342900">
              <a:buFont typeface="+mj-lt"/>
              <a:buAutoNum type="arabicPeriod"/>
            </a:pPr>
            <a:r>
              <a:rPr lang="en-GB" b="1" dirty="0">
                <a:solidFill>
                  <a:srgbClr val="7030A0"/>
                </a:solidFill>
              </a:rPr>
              <a:t>The design must…			…because…				 (Cost)</a:t>
            </a:r>
          </a:p>
          <a:p>
            <a:pPr marL="342900" indent="-342900">
              <a:buFont typeface="+mj-lt"/>
              <a:buAutoNum type="arabicPeriod"/>
            </a:pPr>
            <a:r>
              <a:rPr lang="en-GB" b="1" dirty="0">
                <a:solidFill>
                  <a:srgbClr val="7030A0"/>
                </a:solidFill>
              </a:rPr>
              <a:t>The design must…			…because…				 (Size/weight)</a:t>
            </a:r>
          </a:p>
          <a:p>
            <a:pPr marL="342900" indent="-342900">
              <a:buFont typeface="+mj-lt"/>
              <a:buAutoNum type="arabicPeriod"/>
            </a:pPr>
            <a:r>
              <a:rPr lang="en-GB" b="1" dirty="0">
                <a:solidFill>
                  <a:srgbClr val="7030A0"/>
                </a:solidFill>
              </a:rPr>
              <a:t>The design must…			…because…				 (Durability) </a:t>
            </a:r>
          </a:p>
          <a:p>
            <a:pPr marL="342900" indent="-342900">
              <a:buFont typeface="+mj-lt"/>
              <a:buAutoNum type="arabicPeriod"/>
            </a:pPr>
            <a:r>
              <a:rPr lang="en-GB" b="1" dirty="0">
                <a:solidFill>
                  <a:srgbClr val="7030A0"/>
                </a:solidFill>
              </a:rPr>
              <a:t>The design must…			…because…				 (Materials/components) </a:t>
            </a:r>
            <a:endParaRPr lang="en-GB" i="1" dirty="0">
              <a:solidFill>
                <a:srgbClr val="7030A0"/>
              </a:solidFill>
            </a:endParaRPr>
          </a:p>
          <a:p>
            <a:pPr marL="342900" indent="-342900">
              <a:buFont typeface="+mj-lt"/>
              <a:buAutoNum type="arabicPeriod"/>
            </a:pPr>
            <a:r>
              <a:rPr lang="en-GB" i="1" dirty="0">
                <a:solidFill>
                  <a:srgbClr val="7030A0"/>
                </a:solidFill>
              </a:rPr>
              <a:t> (optional other points could include; sustainability, ergonomics, finish, manufacture etc)</a:t>
            </a:r>
          </a:p>
          <a:p>
            <a:pPr marL="342900" indent="-342900">
              <a:buFont typeface="+mj-lt"/>
              <a:buAutoNum type="arabicPeriod"/>
            </a:pPr>
            <a:r>
              <a:rPr lang="en-GB" b="1" dirty="0">
                <a:solidFill>
                  <a:srgbClr val="7030A0"/>
                </a:solidFill>
              </a:rPr>
              <a:t> </a:t>
            </a:r>
          </a:p>
          <a:p>
            <a:pPr marL="342900" indent="-342900">
              <a:buFont typeface="+mj-lt"/>
              <a:buAutoNum type="arabicPeriod"/>
            </a:pPr>
            <a:endParaRPr lang="en-GB" b="1" dirty="0">
              <a:solidFill>
                <a:srgbClr val="7030A0"/>
              </a:solidFill>
            </a:endParaRPr>
          </a:p>
          <a:p>
            <a:pPr marL="342900" indent="-342900">
              <a:buFont typeface="+mj-lt"/>
              <a:buAutoNum type="arabicPeriod"/>
            </a:pPr>
            <a:endParaRPr lang="en-GB" b="1" dirty="0">
              <a:solidFill>
                <a:srgbClr val="7030A0"/>
              </a:solidFill>
            </a:endParaRP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Tree>
    <p:extLst>
      <p:ext uri="{BB962C8B-B14F-4D97-AF65-F5344CB8AC3E}">
        <p14:creationId xmlns:p14="http://schemas.microsoft.com/office/powerpoint/2010/main" val="54988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Initial Design Ideas 1 &amp; 2</a:t>
            </a:r>
          </a:p>
          <a:p>
            <a:r>
              <a:rPr lang="en-GB" sz="1400" dirty="0">
                <a:solidFill>
                  <a:sysClr val="windowText" lastClr="000000"/>
                </a:solidFill>
              </a:rPr>
              <a:t>Draw and annotate your first 2 ideas for your inspired furniture (based on </a:t>
            </a:r>
            <a:r>
              <a:rPr lang="en-GB" sz="1400" i="1" dirty="0">
                <a:solidFill>
                  <a:sysClr val="windowText" lastClr="000000"/>
                </a:solidFill>
              </a:rPr>
              <a:t>your</a:t>
            </a:r>
            <a:r>
              <a:rPr lang="en-GB" sz="1400" dirty="0">
                <a:solidFill>
                  <a:sysClr val="windowText" lastClr="000000"/>
                </a:solidFill>
              </a:rPr>
              <a:t> Brief and Specification)</a:t>
            </a:r>
          </a:p>
          <a:p>
            <a:r>
              <a:rPr lang="en-GB" sz="1400" i="1" dirty="0">
                <a:solidFill>
                  <a:sysClr val="windowText" lastClr="000000"/>
                </a:solidFill>
              </a:rPr>
              <a:t>– 2D &amp; 3D Annotated sketches.  Show innovation, flair and creativity.</a:t>
            </a: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Tree>
    <p:extLst>
      <p:ext uri="{BB962C8B-B14F-4D97-AF65-F5344CB8AC3E}">
        <p14:creationId xmlns:p14="http://schemas.microsoft.com/office/powerpoint/2010/main" val="161657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90EB1F-EE70-4156-8598-7846A4272E07}"/>
              </a:ext>
            </a:extLst>
          </p:cNvPr>
          <p:cNvSpPr/>
          <p:nvPr/>
        </p:nvSpPr>
        <p:spPr>
          <a:xfrm>
            <a:off x="168965" y="704045"/>
            <a:ext cx="9568070" cy="6034685"/>
          </a:xfrm>
          <a:prstGeom prst="roundRect">
            <a:avLst>
              <a:gd name="adj" fmla="val 579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ysClr val="windowText" lastClr="000000"/>
                </a:solidFill>
              </a:rPr>
              <a:t>Initial Design Ideas 3 &amp; 4</a:t>
            </a:r>
          </a:p>
          <a:p>
            <a:r>
              <a:rPr lang="en-GB" sz="1400" dirty="0">
                <a:solidFill>
                  <a:sysClr val="windowText" lastClr="000000"/>
                </a:solidFill>
              </a:rPr>
              <a:t>Draw and annotate your other 2 ideas for your inspired furniture (based on </a:t>
            </a:r>
            <a:r>
              <a:rPr lang="en-GB" sz="1400" i="1" dirty="0">
                <a:solidFill>
                  <a:sysClr val="windowText" lastClr="000000"/>
                </a:solidFill>
              </a:rPr>
              <a:t>your</a:t>
            </a:r>
            <a:r>
              <a:rPr lang="en-GB" sz="1400" dirty="0">
                <a:solidFill>
                  <a:sysClr val="windowText" lastClr="000000"/>
                </a:solidFill>
              </a:rPr>
              <a:t> Brief and Specification)  </a:t>
            </a:r>
          </a:p>
          <a:p>
            <a:r>
              <a:rPr lang="en-GB" sz="1400" i="1" dirty="0">
                <a:solidFill>
                  <a:sysClr val="windowText" lastClr="000000"/>
                </a:solidFill>
              </a:rPr>
              <a:t>– 2D &amp; 3D Annotated sketches. Show innovation, flair and creativity.</a:t>
            </a: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endParaRPr lang="en-GB" sz="1400" dirty="0">
              <a:solidFill>
                <a:sysClr val="windowText" lastClr="000000"/>
              </a:solidFill>
            </a:endParaRPr>
          </a:p>
          <a:p>
            <a:pPr algn="r"/>
            <a:r>
              <a:rPr lang="en-GB" sz="1400" dirty="0">
                <a:solidFill>
                  <a:sysClr val="windowText" lastClr="000000"/>
                </a:solidFill>
              </a:rPr>
              <a:t>(You can do more than 4 if you wish)</a:t>
            </a:r>
          </a:p>
        </p:txBody>
      </p:sp>
      <p:sp>
        <p:nvSpPr>
          <p:cNvPr id="6" name="TextBox 5">
            <a:extLst>
              <a:ext uri="{FF2B5EF4-FFF2-40B4-BE49-F238E27FC236}">
                <a16:creationId xmlns:a16="http://schemas.microsoft.com/office/drawing/2014/main" id="{FF20E544-2C53-484D-A047-16A76063189D}"/>
              </a:ext>
            </a:extLst>
          </p:cNvPr>
          <p:cNvSpPr txBox="1"/>
          <p:nvPr/>
        </p:nvSpPr>
        <p:spPr>
          <a:xfrm>
            <a:off x="168964" y="59636"/>
            <a:ext cx="5516219" cy="400110"/>
          </a:xfrm>
          <a:prstGeom prst="rect">
            <a:avLst/>
          </a:prstGeom>
          <a:noFill/>
        </p:spPr>
        <p:txBody>
          <a:bodyPr wrap="square" rtlCol="0">
            <a:spAutoFit/>
          </a:bodyPr>
          <a:lstStyle/>
          <a:p>
            <a:r>
              <a:rPr lang="en-GB" sz="2000" dirty="0">
                <a:solidFill>
                  <a:schemeClr val="bg1"/>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A Level Product Design – Transition Project</a:t>
            </a:r>
          </a:p>
        </p:txBody>
      </p:sp>
      <p:sp>
        <p:nvSpPr>
          <p:cNvPr id="7" name="TextBox 6">
            <a:extLst>
              <a:ext uri="{FF2B5EF4-FFF2-40B4-BE49-F238E27FC236}">
                <a16:creationId xmlns:a16="http://schemas.microsoft.com/office/drawing/2014/main" id="{67393088-40E5-4F5B-B09E-BF5C7A29D288}"/>
              </a:ext>
            </a:extLst>
          </p:cNvPr>
          <p:cNvSpPr txBox="1"/>
          <p:nvPr/>
        </p:nvSpPr>
        <p:spPr>
          <a:xfrm>
            <a:off x="5685183" y="160733"/>
            <a:ext cx="4066334" cy="369332"/>
          </a:xfrm>
          <a:prstGeom prst="rect">
            <a:avLst/>
          </a:prstGeom>
          <a:noFill/>
        </p:spPr>
        <p:txBody>
          <a:bodyPr wrap="square" rtlCol="0">
            <a:spAutoFit/>
          </a:bodyPr>
          <a:lstStyle/>
          <a:p>
            <a:r>
              <a:rPr lang="en-GB" b="1" dirty="0">
                <a:solidFill>
                  <a:srgbClr val="7030A0"/>
                </a:solidFill>
              </a:rPr>
              <a:t>Name: ___________________________</a:t>
            </a:r>
          </a:p>
        </p:txBody>
      </p:sp>
    </p:spTree>
    <p:extLst>
      <p:ext uri="{BB962C8B-B14F-4D97-AF65-F5344CB8AC3E}">
        <p14:creationId xmlns:p14="http://schemas.microsoft.com/office/powerpoint/2010/main" val="512856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39D3D4B9593242898A5A802B1265E9" ma:contentTypeVersion="14" ma:contentTypeDescription="Create a new document." ma:contentTypeScope="" ma:versionID="727e8c6930d584020134cf6acf90d1ca">
  <xsd:schema xmlns:xsd="http://www.w3.org/2001/XMLSchema" xmlns:xs="http://www.w3.org/2001/XMLSchema" xmlns:p="http://schemas.microsoft.com/office/2006/metadata/properties" xmlns:ns3="9f7fa0e6-25ea-4fdc-a29d-602a98e0c612" xmlns:ns4="1282dc83-17da-4179-9a52-1b88ee54480c" targetNamespace="http://schemas.microsoft.com/office/2006/metadata/properties" ma:root="true" ma:fieldsID="6849c4aec67e863c0f14cd9027f845f2" ns3:_="" ns4:_="">
    <xsd:import namespace="9f7fa0e6-25ea-4fdc-a29d-602a98e0c612"/>
    <xsd:import namespace="1282dc83-17da-4179-9a52-1b88ee5448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fa0e6-25ea-4fdc-a29d-602a98e0c6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2dc83-17da-4179-9a52-1b88ee5448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5E1D09-02D0-4D9C-BEB1-3DC80388D012}">
  <ds:schemaRefs>
    <ds:schemaRef ds:uri="http://purl.org/dc/dcmitype/"/>
    <ds:schemaRef ds:uri="1282dc83-17da-4179-9a52-1b88ee54480c"/>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9f7fa0e6-25ea-4fdc-a29d-602a98e0c612"/>
    <ds:schemaRef ds:uri="http://purl.org/dc/elements/1.1/"/>
  </ds:schemaRefs>
</ds:datastoreItem>
</file>

<file path=customXml/itemProps2.xml><?xml version="1.0" encoding="utf-8"?>
<ds:datastoreItem xmlns:ds="http://schemas.openxmlformats.org/officeDocument/2006/customXml" ds:itemID="{0F0FB010-EF17-4208-9240-7DE726D52E07}">
  <ds:schemaRefs>
    <ds:schemaRef ds:uri="http://schemas.microsoft.com/sharepoint/v3/contenttype/forms"/>
  </ds:schemaRefs>
</ds:datastoreItem>
</file>

<file path=customXml/itemProps3.xml><?xml version="1.0" encoding="utf-8"?>
<ds:datastoreItem xmlns:ds="http://schemas.openxmlformats.org/officeDocument/2006/customXml" ds:itemID="{5DEA7966-B214-4C79-B48E-ED26AC922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7fa0e6-25ea-4fdc-a29d-602a98e0c612"/>
    <ds:schemaRef ds:uri="1282dc83-17da-4179-9a52-1b88ee5448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234</TotalTime>
  <Words>1635</Words>
  <Application>Microsoft Office PowerPoint</Application>
  <PresentationFormat>A4 Paper (210x297 mm)</PresentationFormat>
  <Paragraphs>223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Walters Staff 8914404</dc:creator>
  <cp:lastModifiedBy>C Mordue Staff 8914404</cp:lastModifiedBy>
  <cp:revision>3</cp:revision>
  <dcterms:created xsi:type="dcterms:W3CDTF">2022-06-23T08:05:29Z</dcterms:created>
  <dcterms:modified xsi:type="dcterms:W3CDTF">2022-06-27T10:35:45Z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0x0101000239D3D4B9593242898A5A802B1265E9</vt:lpwstr>
  </property>
  <property fmtid="{D5CDD505-2E9C-101B-9397-08002B2CF9AE}" pid="3" name="MediaServiceImageTags">
    <vt:lpwstr/>
  </property>
</Properties>
</file>