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80" r:id="rId5"/>
    <p:sldId id="279" r:id="rId6"/>
    <p:sldId id="274" r:id="rId7"/>
    <p:sldId id="275" r:id="rId8"/>
    <p:sldId id="283" r:id="rId9"/>
    <p:sldId id="286" r:id="rId10"/>
    <p:sldId id="287" r:id="rId11"/>
    <p:sldId id="294" r:id="rId12"/>
    <p:sldId id="295" r:id="rId13"/>
    <p:sldId id="296" r:id="rId14"/>
    <p:sldId id="268" r:id="rId15"/>
    <p:sldId id="281" r:id="rId16"/>
    <p:sldId id="282" r:id="rId17"/>
    <p:sldId id="290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6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 Lawrence Staff 8914404" userId="97481c52-c124-4756-a666-1be992635025" providerId="ADAL" clId="{4D73B99F-15F4-4234-A241-28FD7CB75ABE}"/>
    <pc:docChg chg="custSel delSld modSld">
      <pc:chgData name="S Lawrence Staff 8914404" userId="97481c52-c124-4756-a666-1be992635025" providerId="ADAL" clId="{4D73B99F-15F4-4234-A241-28FD7CB75ABE}" dt="2025-07-16T09:25:50.123" v="63" actId="20577"/>
      <pc:docMkLst>
        <pc:docMk/>
      </pc:docMkLst>
      <pc:sldChg chg="del">
        <pc:chgData name="S Lawrence Staff 8914404" userId="97481c52-c124-4756-a666-1be992635025" providerId="ADAL" clId="{4D73B99F-15F4-4234-A241-28FD7CB75ABE}" dt="2025-07-16T09:24:22.196" v="3" actId="2696"/>
        <pc:sldMkLst>
          <pc:docMk/>
          <pc:sldMk cId="1053536912" sldId="256"/>
        </pc:sldMkLst>
      </pc:sldChg>
      <pc:sldChg chg="del">
        <pc:chgData name="S Lawrence Staff 8914404" userId="97481c52-c124-4756-a666-1be992635025" providerId="ADAL" clId="{4D73B99F-15F4-4234-A241-28FD7CB75ABE}" dt="2025-07-16T09:24:22.192" v="2" actId="2696"/>
        <pc:sldMkLst>
          <pc:docMk/>
          <pc:sldMk cId="472577419" sldId="259"/>
        </pc:sldMkLst>
      </pc:sldChg>
      <pc:sldChg chg="del">
        <pc:chgData name="S Lawrence Staff 8914404" userId="97481c52-c124-4756-a666-1be992635025" providerId="ADAL" clId="{4D73B99F-15F4-4234-A241-28FD7CB75ABE}" dt="2025-07-16T09:24:22.190" v="1" actId="2696"/>
        <pc:sldMkLst>
          <pc:docMk/>
          <pc:sldMk cId="3763173813" sldId="260"/>
        </pc:sldMkLst>
      </pc:sldChg>
      <pc:sldChg chg="del">
        <pc:chgData name="S Lawrence Staff 8914404" userId="97481c52-c124-4756-a666-1be992635025" providerId="ADAL" clId="{4D73B99F-15F4-4234-A241-28FD7CB75ABE}" dt="2025-07-16T09:24:22.188" v="0" actId="2696"/>
        <pc:sldMkLst>
          <pc:docMk/>
          <pc:sldMk cId="1040394233" sldId="261"/>
        </pc:sldMkLst>
      </pc:sldChg>
      <pc:sldChg chg="del">
        <pc:chgData name="S Lawrence Staff 8914404" userId="97481c52-c124-4756-a666-1be992635025" providerId="ADAL" clId="{4D73B99F-15F4-4234-A241-28FD7CB75ABE}" dt="2025-07-16T09:24:28.173" v="6" actId="2696"/>
        <pc:sldMkLst>
          <pc:docMk/>
          <pc:sldMk cId="2705900202" sldId="262"/>
        </pc:sldMkLst>
      </pc:sldChg>
      <pc:sldChg chg="del">
        <pc:chgData name="S Lawrence Staff 8914404" userId="97481c52-c124-4756-a666-1be992635025" providerId="ADAL" clId="{4D73B99F-15F4-4234-A241-28FD7CB75ABE}" dt="2025-07-16T09:24:28.171" v="5" actId="2696"/>
        <pc:sldMkLst>
          <pc:docMk/>
          <pc:sldMk cId="2222947908" sldId="272"/>
        </pc:sldMkLst>
      </pc:sldChg>
      <pc:sldChg chg="del">
        <pc:chgData name="S Lawrence Staff 8914404" userId="97481c52-c124-4756-a666-1be992635025" providerId="ADAL" clId="{4D73B99F-15F4-4234-A241-28FD7CB75ABE}" dt="2025-07-16T09:24:28.169" v="4" actId="2696"/>
        <pc:sldMkLst>
          <pc:docMk/>
          <pc:sldMk cId="1838372600" sldId="273"/>
        </pc:sldMkLst>
      </pc:sldChg>
      <pc:sldChg chg="modSp">
        <pc:chgData name="S Lawrence Staff 8914404" userId="97481c52-c124-4756-a666-1be992635025" providerId="ADAL" clId="{4D73B99F-15F4-4234-A241-28FD7CB75ABE}" dt="2025-07-16T09:25:50.123" v="63" actId="20577"/>
        <pc:sldMkLst>
          <pc:docMk/>
          <pc:sldMk cId="148521514" sldId="280"/>
        </pc:sldMkLst>
        <pc:spChg chg="mod">
          <ac:chgData name="S Lawrence Staff 8914404" userId="97481c52-c124-4756-a666-1be992635025" providerId="ADAL" clId="{4D73B99F-15F4-4234-A241-28FD7CB75ABE}" dt="2025-07-16T09:25:50.123" v="63" actId="20577"/>
          <ac:spMkLst>
            <pc:docMk/>
            <pc:sldMk cId="148521514" sldId="280"/>
            <ac:spMk id="2" creationId="{7A406F2D-E162-4DF9-9346-F33FDD65335C}"/>
          </ac:spMkLst>
        </pc:spChg>
        <pc:spChg chg="mod">
          <ac:chgData name="S Lawrence Staff 8914404" userId="97481c52-c124-4756-a666-1be992635025" providerId="ADAL" clId="{4D73B99F-15F4-4234-A241-28FD7CB75ABE}" dt="2025-07-16T09:24:53.321" v="30" actId="1076"/>
          <ac:spMkLst>
            <pc:docMk/>
            <pc:sldMk cId="148521514" sldId="280"/>
            <ac:spMk id="3" creationId="{0E05C639-15AC-4A2C-837F-6CFC0244D33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as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6F2D-E162-4DF9-9346-F33FDD653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10936"/>
          </a:xfrm>
        </p:spPr>
        <p:txBody>
          <a:bodyPr>
            <a:normAutofit fontScale="90000"/>
          </a:bodyPr>
          <a:lstStyle/>
          <a:p>
            <a:r>
              <a:rPr lang="en-GB" dirty="0"/>
              <a:t>Login to UCAS : </a:t>
            </a:r>
            <a:r>
              <a:rPr lang="en-GB" dirty="0">
                <a:hlinkClick r:id="rId2"/>
              </a:rPr>
              <a:t>UCAS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Go to my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5C639-15AC-4A2C-837F-6CFC0244D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6271"/>
            <a:ext cx="10233800" cy="4351338"/>
          </a:xfrm>
        </p:spPr>
        <p:txBody>
          <a:bodyPr/>
          <a:lstStyle/>
          <a:p>
            <a:r>
              <a:rPr lang="en-GB" dirty="0"/>
              <a:t>Select ‘</a:t>
            </a:r>
            <a:r>
              <a:rPr lang="en-GB" sz="3600" b="1" dirty="0">
                <a:solidFill>
                  <a:srgbClr val="FFFF00"/>
                </a:solidFill>
              </a:rPr>
              <a:t>2026 Applications</a:t>
            </a:r>
            <a:r>
              <a:rPr lang="en-GB" dirty="0"/>
              <a:t>’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3600" b="1" dirty="0">
                <a:solidFill>
                  <a:srgbClr val="FFFF00"/>
                </a:solidFill>
              </a:rPr>
              <a:t>Start application</a:t>
            </a:r>
          </a:p>
        </p:txBody>
      </p:sp>
    </p:spTree>
    <p:extLst>
      <p:ext uri="{BB962C8B-B14F-4D97-AF65-F5344CB8AC3E}">
        <p14:creationId xmlns:p14="http://schemas.microsoft.com/office/powerpoint/2010/main" val="148521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BEF2ED-4D45-4F72-A77D-D7739873A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016" y="363747"/>
            <a:ext cx="5498168" cy="51423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DCC95E-DA7E-45AB-A41D-01ACA14AC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99"/>
          <a:stretch/>
        </p:blipFill>
        <p:spPr>
          <a:xfrm>
            <a:off x="1159496" y="3891586"/>
            <a:ext cx="3006601" cy="28072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61798-4DA7-4DDD-847E-A1E7F2AA2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" y="223236"/>
            <a:ext cx="10515600" cy="1325563"/>
          </a:xfrm>
        </p:spPr>
        <p:txBody>
          <a:bodyPr/>
          <a:lstStyle/>
          <a:p>
            <a:r>
              <a:rPr lang="en-GB" dirty="0"/>
              <a:t>Application Details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83CBF1-08B1-4854-A966-2B9C1C1003B3}"/>
              </a:ext>
            </a:extLst>
          </p:cNvPr>
          <p:cNvSpPr txBox="1">
            <a:spLocks/>
          </p:cNvSpPr>
          <p:nvPr/>
        </p:nvSpPr>
        <p:spPr>
          <a:xfrm>
            <a:off x="392816" y="1825625"/>
            <a:ext cx="5395242" cy="2218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FFFF00"/>
                </a:solidFill>
              </a:rPr>
              <a:t>8. Select More about you</a:t>
            </a:r>
          </a:p>
          <a:p>
            <a:pPr lvl="1"/>
            <a:r>
              <a:rPr lang="en-GB" dirty="0"/>
              <a:t>Complete, adding sensitive and </a:t>
            </a:r>
            <a:r>
              <a:rPr lang="en-GB" dirty="0">
                <a:solidFill>
                  <a:srgbClr val="FFFF00"/>
                </a:solidFill>
              </a:rPr>
              <a:t>confidential</a:t>
            </a:r>
            <a:r>
              <a:rPr lang="en-GB" dirty="0"/>
              <a:t> contextual information</a:t>
            </a:r>
          </a:p>
          <a:p>
            <a:pPr lvl="1"/>
            <a:r>
              <a:rPr lang="en-GB" dirty="0"/>
              <a:t>Save section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6625A08-805E-4ABC-AB2E-8B5D9B1B2CE8}"/>
              </a:ext>
            </a:extLst>
          </p:cNvPr>
          <p:cNvSpPr/>
          <p:nvPr/>
        </p:nvSpPr>
        <p:spPr>
          <a:xfrm>
            <a:off x="270439" y="4133138"/>
            <a:ext cx="1067254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CAE88F-F661-404F-92A6-749C0F1C1607}"/>
              </a:ext>
            </a:extLst>
          </p:cNvPr>
          <p:cNvSpPr txBox="1">
            <a:spLocks/>
          </p:cNvSpPr>
          <p:nvPr/>
        </p:nvSpPr>
        <p:spPr>
          <a:xfrm>
            <a:off x="5276333" y="5646580"/>
            <a:ext cx="6827683" cy="163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FFFF00"/>
                </a:solidFill>
              </a:rPr>
              <a:t>Check FSM status with Mr. Lawrence if applicable. * Eligible students do NOT pay the UCAS fee</a:t>
            </a:r>
            <a:endParaRPr lang="en-GB" sz="2400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8B0A1D3-FDC1-4077-87F5-989EB4017BF7}"/>
              </a:ext>
            </a:extLst>
          </p:cNvPr>
          <p:cNvSpPr/>
          <p:nvPr/>
        </p:nvSpPr>
        <p:spPr>
          <a:xfrm rot="19639909">
            <a:off x="5676497" y="5145351"/>
            <a:ext cx="986759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4489E78-7EEA-4A2A-8DBC-C9ED064E97E6}"/>
              </a:ext>
            </a:extLst>
          </p:cNvPr>
          <p:cNvSpPr/>
          <p:nvPr/>
        </p:nvSpPr>
        <p:spPr>
          <a:xfrm>
            <a:off x="4854804" y="1393768"/>
            <a:ext cx="1701797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627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&amp; Contact Details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Congratulations</a:t>
            </a:r>
          </a:p>
          <a:p>
            <a:endParaRPr lang="en-GB" sz="3600" dirty="0"/>
          </a:p>
          <a:p>
            <a:r>
              <a:rPr lang="en-GB" sz="3600" dirty="0"/>
              <a:t>You should now have successfully registered and completed the first section of your UCAS application (8 sections completed)</a:t>
            </a:r>
          </a:p>
          <a:p>
            <a:endParaRPr lang="en-GB" sz="3600" dirty="0"/>
          </a:p>
          <a:p>
            <a:r>
              <a:rPr lang="en-GB" sz="3600" dirty="0"/>
              <a:t>Further instruction and guidance will be given to complete the remaining sections</a:t>
            </a:r>
          </a:p>
        </p:txBody>
      </p:sp>
    </p:spTree>
    <p:extLst>
      <p:ext uri="{BB962C8B-B14F-4D97-AF65-F5344CB8AC3E}">
        <p14:creationId xmlns:p14="http://schemas.microsoft.com/office/powerpoint/2010/main" val="3223733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429A1-CB71-4B36-B1D1-80B6E1CC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Coming soon : UCAS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CD2C6-5D49-433A-8EA1-F8E493881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will need to </a:t>
            </a:r>
            <a:r>
              <a:rPr lang="en-GB" dirty="0">
                <a:solidFill>
                  <a:srgbClr val="FFFF00"/>
                </a:solidFill>
              </a:rPr>
              <a:t>ACCURATELY</a:t>
            </a:r>
            <a:r>
              <a:rPr lang="en-GB" dirty="0"/>
              <a:t> complete this section with the guidance of your mentor (in a future session)</a:t>
            </a:r>
          </a:p>
          <a:p>
            <a:endParaRPr lang="en-GB" dirty="0"/>
          </a:p>
          <a:p>
            <a:r>
              <a:rPr lang="en-GB" dirty="0"/>
              <a:t>Please </a:t>
            </a:r>
            <a:r>
              <a:rPr lang="en-GB" b="1" dirty="0">
                <a:solidFill>
                  <a:srgbClr val="FFFF00"/>
                </a:solidFill>
              </a:rPr>
              <a:t>take a photo of your </a:t>
            </a:r>
            <a:r>
              <a:rPr lang="en-GB" b="1" dirty="0" err="1">
                <a:solidFill>
                  <a:srgbClr val="FFFF00"/>
                </a:solidFill>
              </a:rPr>
              <a:t>gcse</a:t>
            </a:r>
            <a:r>
              <a:rPr lang="en-GB" b="1" dirty="0">
                <a:solidFill>
                  <a:srgbClr val="FFFF00"/>
                </a:solidFill>
              </a:rPr>
              <a:t> exam certificates </a:t>
            </a:r>
            <a:r>
              <a:rPr lang="en-GB" dirty="0"/>
              <a:t>and results.  You will need to know EXACTLY what subject/exam board/level awarded for the completion of the education section.</a:t>
            </a:r>
          </a:p>
        </p:txBody>
      </p:sp>
    </p:spTree>
    <p:extLst>
      <p:ext uri="{BB962C8B-B14F-4D97-AF65-F5344CB8AC3E}">
        <p14:creationId xmlns:p14="http://schemas.microsoft.com/office/powerpoint/2010/main" val="2708668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60472-280B-422F-AEA5-B458CDF74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UCAS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06D52-5038-4056-926A-D446A8D53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Now use your new UCAS account to </a:t>
            </a:r>
            <a:r>
              <a:rPr lang="en-GB" b="1" dirty="0">
                <a:solidFill>
                  <a:srgbClr val="FFFF00"/>
                </a:solidFill>
              </a:rPr>
              <a:t>explore the Hub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This allows you to better </a:t>
            </a:r>
            <a:r>
              <a:rPr lang="en-GB" b="1" dirty="0">
                <a:solidFill>
                  <a:srgbClr val="FFFF00"/>
                </a:solidFill>
              </a:rPr>
              <a:t>search for relevant courses and apprenticeship opportunities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You can tailor your UCAS Hub account to </a:t>
            </a:r>
            <a:r>
              <a:rPr lang="en-GB" b="1" dirty="0">
                <a:solidFill>
                  <a:srgbClr val="FFFF00"/>
                </a:solidFill>
              </a:rPr>
              <a:t>match your specific interests and subject choices.</a:t>
            </a:r>
          </a:p>
        </p:txBody>
      </p:sp>
    </p:spTree>
    <p:extLst>
      <p:ext uri="{BB962C8B-B14F-4D97-AF65-F5344CB8AC3E}">
        <p14:creationId xmlns:p14="http://schemas.microsoft.com/office/powerpoint/2010/main" val="122158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4912D-3EF2-4968-BF89-0AAD0687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2D50-59B1-4F7F-834F-F72DE9242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09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6C97ED-B3E7-44DC-90DF-EE8371CB2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043" y="1996305"/>
            <a:ext cx="4857291" cy="4496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How to REGISTER with  UCAS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460500"/>
            <a:ext cx="102338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!! 1. </a:t>
            </a:r>
            <a:r>
              <a:rPr lang="en-GB" b="1" dirty="0">
                <a:solidFill>
                  <a:srgbClr val="FFFF00"/>
                </a:solidFill>
              </a:rPr>
              <a:t>IMPORTANT</a:t>
            </a:r>
            <a:r>
              <a:rPr lang="en-GB" dirty="0">
                <a:solidFill>
                  <a:srgbClr val="FFFF00"/>
                </a:solidFill>
              </a:rPr>
              <a:t>  -  Select </a:t>
            </a:r>
            <a:r>
              <a:rPr lang="en-GB" b="1" dirty="0">
                <a:solidFill>
                  <a:srgbClr val="FFFF00"/>
                </a:solidFill>
              </a:rPr>
              <a:t>2026</a:t>
            </a:r>
            <a:r>
              <a:rPr lang="en-GB" dirty="0">
                <a:solidFill>
                  <a:srgbClr val="FFFF00"/>
                </a:solidFill>
              </a:rPr>
              <a:t> entry !!</a:t>
            </a:r>
          </a:p>
          <a:p>
            <a:pPr lvl="0"/>
            <a:r>
              <a:rPr lang="en-GB" dirty="0">
                <a:solidFill>
                  <a:srgbClr val="FFFF00"/>
                </a:solidFill>
              </a:rPr>
              <a:t>2. Select Undergraduate</a:t>
            </a:r>
          </a:p>
          <a:p>
            <a:pPr lvl="0"/>
            <a:endParaRPr lang="en-GB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3F873AA-C030-4223-AAAE-4D0D87B049F8}"/>
              </a:ext>
            </a:extLst>
          </p:cNvPr>
          <p:cNvSpPr/>
          <p:nvPr/>
        </p:nvSpPr>
        <p:spPr>
          <a:xfrm rot="3056466">
            <a:off x="4312801" y="3749072"/>
            <a:ext cx="3706104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89AAA31-A0AA-49A9-AC21-9F15B0B7F8FF}"/>
              </a:ext>
            </a:extLst>
          </p:cNvPr>
          <p:cNvSpPr/>
          <p:nvPr/>
        </p:nvSpPr>
        <p:spPr>
          <a:xfrm rot="3056466">
            <a:off x="6569852" y="2269299"/>
            <a:ext cx="1328824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94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F2FA9-80A6-4D27-B3A1-612573BDE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UCAS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839C-E6C2-471C-940E-70E2BE394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889" y="2123850"/>
            <a:ext cx="11562327" cy="4507908"/>
          </a:xfrm>
        </p:spPr>
        <p:txBody>
          <a:bodyPr/>
          <a:lstStyle/>
          <a:p>
            <a:r>
              <a:rPr lang="en-GB" dirty="0"/>
              <a:t>Select ‘</a:t>
            </a:r>
            <a:r>
              <a:rPr lang="en-GB" b="1" dirty="0">
                <a:solidFill>
                  <a:srgbClr val="FFFF00"/>
                </a:solidFill>
              </a:rPr>
              <a:t>Start New Application</a:t>
            </a:r>
            <a:r>
              <a:rPr lang="en-GB" dirty="0"/>
              <a:t>’</a:t>
            </a:r>
          </a:p>
          <a:p>
            <a:pPr lvl="2"/>
            <a:r>
              <a:rPr lang="en-GB" sz="3200" b="1" dirty="0">
                <a:solidFill>
                  <a:srgbClr val="FFFF00"/>
                </a:solidFill>
              </a:rPr>
              <a:t>Undergraduate</a:t>
            </a:r>
          </a:p>
          <a:p>
            <a:pPr marL="914400" lvl="2" indent="0">
              <a:buNone/>
            </a:pPr>
            <a:endParaRPr lang="en-GB" sz="3200" dirty="0"/>
          </a:p>
          <a:p>
            <a:pPr lvl="2"/>
            <a:r>
              <a:rPr lang="en-GB" sz="3200" dirty="0"/>
              <a:t>Apply from school, college &amp; centre = </a:t>
            </a:r>
            <a:r>
              <a:rPr lang="en-GB" sz="3200" b="1" dirty="0">
                <a:solidFill>
                  <a:srgbClr val="FFFF00"/>
                </a:solidFill>
              </a:rPr>
              <a:t>YES</a:t>
            </a:r>
          </a:p>
          <a:p>
            <a:pPr marL="914400" lvl="2" indent="0">
              <a:buNone/>
            </a:pPr>
            <a:endParaRPr lang="en-GB" sz="3200" dirty="0"/>
          </a:p>
          <a:p>
            <a:pPr lvl="2"/>
            <a:r>
              <a:rPr lang="en-GB" sz="3200" dirty="0"/>
              <a:t>Enter the </a:t>
            </a:r>
            <a:r>
              <a:rPr lang="en-GB" sz="3200" b="1" dirty="0">
                <a:solidFill>
                  <a:srgbClr val="FFFF00"/>
                </a:solidFill>
              </a:rPr>
              <a:t>Buzzword</a:t>
            </a:r>
            <a:r>
              <a:rPr lang="en-GB" sz="3200" dirty="0">
                <a:solidFill>
                  <a:srgbClr val="FFFF00"/>
                </a:solidFill>
              </a:rPr>
              <a:t> = </a:t>
            </a:r>
            <a:r>
              <a:rPr lang="en-GB" sz="4400" b="1" dirty="0">
                <a:solidFill>
                  <a:srgbClr val="FFFF00"/>
                </a:solidFill>
              </a:rPr>
              <a:t>Redstart2026</a:t>
            </a:r>
            <a:endParaRPr lang="en-GB" sz="3200" b="1" dirty="0">
              <a:solidFill>
                <a:srgbClr val="FFFF00"/>
              </a:solidFill>
            </a:endParaRPr>
          </a:p>
          <a:p>
            <a:pPr lvl="2"/>
            <a:endParaRPr lang="en-GB" sz="3200" b="1" dirty="0">
              <a:solidFill>
                <a:srgbClr val="FFFF00"/>
              </a:solidFill>
            </a:endParaRPr>
          </a:p>
          <a:p>
            <a:pPr lvl="2"/>
            <a:r>
              <a:rPr lang="en-GB" sz="3200" dirty="0"/>
              <a:t>Select Tutor Group</a:t>
            </a:r>
            <a:r>
              <a:rPr lang="en-GB" sz="3200" b="1" dirty="0">
                <a:solidFill>
                  <a:srgbClr val="FFFF00"/>
                </a:solidFill>
              </a:rPr>
              <a:t> – 13. ??</a:t>
            </a:r>
          </a:p>
          <a:p>
            <a:pPr lvl="2"/>
            <a:endParaRPr lang="en-GB" sz="3200" b="1" dirty="0">
              <a:solidFill>
                <a:srgbClr val="FFFF00"/>
              </a:solidFill>
            </a:endParaRPr>
          </a:p>
          <a:p>
            <a:pPr marL="914400" lvl="2" indent="0">
              <a:buNone/>
            </a:pPr>
            <a:endParaRPr lang="en-GB" sz="3200" dirty="0"/>
          </a:p>
          <a:p>
            <a:pPr lvl="2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72E1A7-2A7F-4F46-9C14-8E902C990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570" y="226243"/>
            <a:ext cx="3464646" cy="320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15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36A914-D82A-4574-9C50-7436F4EC3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00" y="1853487"/>
            <a:ext cx="9593196" cy="4295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68A86D-E631-4182-99EC-2DEF4833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8F292-1496-478A-805E-B20019637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7096" y="1825625"/>
            <a:ext cx="202582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Record your Personal ID Number</a:t>
            </a: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Your application is now ready to begin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067B9A-DCEC-4B9F-A1A5-E4D19C9590D0}"/>
              </a:ext>
            </a:extLst>
          </p:cNvPr>
          <p:cNvSpPr/>
          <p:nvPr/>
        </p:nvSpPr>
        <p:spPr>
          <a:xfrm>
            <a:off x="8843715" y="2247908"/>
            <a:ext cx="821635" cy="145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03898AD-B1F7-43A4-ADE5-AD807FE6C920}"/>
              </a:ext>
            </a:extLst>
          </p:cNvPr>
          <p:cNvSpPr/>
          <p:nvPr/>
        </p:nvSpPr>
        <p:spPr>
          <a:xfrm rot="12040244">
            <a:off x="9705320" y="2286809"/>
            <a:ext cx="1067254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02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1798-4DA7-4DDD-847E-A1E7F2AA2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" y="223236"/>
            <a:ext cx="10515600" cy="1325563"/>
          </a:xfrm>
        </p:spPr>
        <p:txBody>
          <a:bodyPr/>
          <a:lstStyle/>
          <a:p>
            <a:r>
              <a:rPr lang="en-GB" dirty="0"/>
              <a:t>Application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57BA5C-2E16-4307-9E8B-4CE3EF905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427"/>
          <a:stretch/>
        </p:blipFill>
        <p:spPr>
          <a:xfrm>
            <a:off x="4459635" y="1825625"/>
            <a:ext cx="7280350" cy="284645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83CBF1-08B1-4854-A966-2B9C1C1003B3}"/>
              </a:ext>
            </a:extLst>
          </p:cNvPr>
          <p:cNvSpPr txBox="1">
            <a:spLocks/>
          </p:cNvSpPr>
          <p:nvPr/>
        </p:nvSpPr>
        <p:spPr>
          <a:xfrm>
            <a:off x="392816" y="1825625"/>
            <a:ext cx="4044532" cy="2218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FFFF00"/>
                </a:solidFill>
              </a:rPr>
              <a:t>1. Select Personal Details</a:t>
            </a:r>
          </a:p>
          <a:p>
            <a:pPr lvl="1"/>
            <a:r>
              <a:rPr lang="en-GB" dirty="0"/>
              <a:t>Complete (including preferred name)</a:t>
            </a:r>
          </a:p>
          <a:p>
            <a:pPr lvl="1"/>
            <a:r>
              <a:rPr lang="en-GB" dirty="0"/>
              <a:t>Check as completed</a:t>
            </a:r>
          </a:p>
          <a:p>
            <a:pPr lvl="1"/>
            <a:r>
              <a:rPr lang="en-GB" dirty="0"/>
              <a:t>Save section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6625A08-805E-4ABC-AB2E-8B5D9B1B2CE8}"/>
              </a:ext>
            </a:extLst>
          </p:cNvPr>
          <p:cNvSpPr/>
          <p:nvPr/>
        </p:nvSpPr>
        <p:spPr>
          <a:xfrm>
            <a:off x="3570833" y="2610545"/>
            <a:ext cx="1067254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D02790-BD67-4E74-B8F1-2C833784462C}"/>
              </a:ext>
            </a:extLst>
          </p:cNvPr>
          <p:cNvSpPr txBox="1">
            <a:spLocks/>
          </p:cNvSpPr>
          <p:nvPr/>
        </p:nvSpPr>
        <p:spPr>
          <a:xfrm>
            <a:off x="8490127" y="186960"/>
            <a:ext cx="3800061" cy="1681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FFFF00"/>
                </a:solidFill>
              </a:rPr>
              <a:t>3. Where you live</a:t>
            </a:r>
          </a:p>
          <a:p>
            <a:pPr lvl="1"/>
            <a:r>
              <a:rPr lang="en-GB" dirty="0"/>
              <a:t>Home address</a:t>
            </a:r>
          </a:p>
          <a:p>
            <a:pPr lvl="1"/>
            <a:r>
              <a:rPr lang="en-GB" dirty="0"/>
              <a:t>Residential category</a:t>
            </a:r>
          </a:p>
          <a:p>
            <a:pPr lvl="1"/>
            <a:r>
              <a:rPr lang="en-GB" dirty="0"/>
              <a:t>Save section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CAE88F-F661-404F-92A6-749C0F1C1607}"/>
              </a:ext>
            </a:extLst>
          </p:cNvPr>
          <p:cNvSpPr txBox="1">
            <a:spLocks/>
          </p:cNvSpPr>
          <p:nvPr/>
        </p:nvSpPr>
        <p:spPr>
          <a:xfrm>
            <a:off x="2791739" y="4667667"/>
            <a:ext cx="5013655" cy="2055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FFFF00"/>
                </a:solidFill>
              </a:rPr>
              <a:t>2. </a:t>
            </a:r>
            <a:r>
              <a:rPr lang="en-GB" b="1" dirty="0">
                <a:solidFill>
                  <a:srgbClr val="FFFF00"/>
                </a:solidFill>
              </a:rPr>
              <a:t>Nationality</a:t>
            </a:r>
            <a:r>
              <a:rPr lang="en-GB" sz="2400" b="1" dirty="0">
                <a:solidFill>
                  <a:srgbClr val="FFFF00"/>
                </a:solidFill>
              </a:rPr>
              <a:t> – </a:t>
            </a:r>
            <a:r>
              <a:rPr lang="en-GB" sz="2400" dirty="0"/>
              <a:t>Country of birth</a:t>
            </a:r>
          </a:p>
          <a:p>
            <a:r>
              <a:rPr lang="en-GB" sz="2400" dirty="0"/>
              <a:t>Nationality &amp; Dual National?</a:t>
            </a:r>
          </a:p>
          <a:p>
            <a:r>
              <a:rPr lang="en-GB" sz="2400" dirty="0"/>
              <a:t>Save section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8B0A1D3-FDC1-4077-87F5-989EB4017BF7}"/>
              </a:ext>
            </a:extLst>
          </p:cNvPr>
          <p:cNvSpPr/>
          <p:nvPr/>
        </p:nvSpPr>
        <p:spPr>
          <a:xfrm rot="7924804">
            <a:off x="10381509" y="1841617"/>
            <a:ext cx="1426521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4489E78-7EEA-4A2A-8DBC-C9ED064E97E6}"/>
              </a:ext>
            </a:extLst>
          </p:cNvPr>
          <p:cNvSpPr/>
          <p:nvPr/>
        </p:nvSpPr>
        <p:spPr>
          <a:xfrm rot="16200000">
            <a:off x="7117857" y="4723623"/>
            <a:ext cx="1024128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25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1798-4DA7-4DDD-847E-A1E7F2AA2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57BA5C-2E16-4307-9E8B-4CE3EF905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214"/>
          <a:stretch/>
        </p:blipFill>
        <p:spPr>
          <a:xfrm>
            <a:off x="4752049" y="1936725"/>
            <a:ext cx="7280350" cy="226370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83CBF1-08B1-4854-A966-2B9C1C1003B3}"/>
              </a:ext>
            </a:extLst>
          </p:cNvPr>
          <p:cNvSpPr txBox="1">
            <a:spLocks/>
          </p:cNvSpPr>
          <p:nvPr/>
        </p:nvSpPr>
        <p:spPr>
          <a:xfrm>
            <a:off x="5627802" y="4501829"/>
            <a:ext cx="5483723" cy="2218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FFFF00"/>
                </a:solidFill>
              </a:rPr>
              <a:t>6. Finance</a:t>
            </a:r>
          </a:p>
          <a:p>
            <a:pPr lvl="1"/>
            <a:r>
              <a:rPr lang="en-GB" dirty="0"/>
              <a:t>Select UK Student Finances services</a:t>
            </a:r>
          </a:p>
          <a:p>
            <a:pPr lvl="1"/>
            <a:r>
              <a:rPr lang="en-GB" dirty="0" err="1"/>
              <a:t>Nottingham</a:t>
            </a:r>
            <a:r>
              <a:rPr lang="en-GB" b="1" dirty="0" err="1">
                <a:solidFill>
                  <a:srgbClr val="FFFF00"/>
                </a:solidFill>
              </a:rPr>
              <a:t>SHIRE</a:t>
            </a:r>
            <a:r>
              <a:rPr lang="en-GB" b="1" dirty="0">
                <a:solidFill>
                  <a:srgbClr val="FFFF00"/>
                </a:solidFill>
              </a:rPr>
              <a:t> *</a:t>
            </a:r>
          </a:p>
          <a:p>
            <a:pPr marL="457200" lvl="1" indent="0">
              <a:buNone/>
            </a:pPr>
            <a:r>
              <a:rPr lang="en-GB" b="1" dirty="0">
                <a:solidFill>
                  <a:srgbClr val="FFFF00"/>
                </a:solidFill>
              </a:rPr>
              <a:t>	*(or Leicestershire if </a:t>
            </a:r>
            <a:r>
              <a:rPr lang="en-GB" b="1" dirty="0" err="1">
                <a:solidFill>
                  <a:srgbClr val="FFFF00"/>
                </a:solidFill>
              </a:rPr>
              <a:t>Bottesford</a:t>
            </a:r>
            <a:r>
              <a:rPr lang="en-GB" b="1" dirty="0">
                <a:solidFill>
                  <a:srgbClr val="FFFF00"/>
                </a:solidFill>
              </a:rPr>
              <a:t>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Save section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D02790-BD67-4E74-B8F1-2C833784462C}"/>
              </a:ext>
            </a:extLst>
          </p:cNvPr>
          <p:cNvSpPr txBox="1">
            <a:spLocks/>
          </p:cNvSpPr>
          <p:nvPr/>
        </p:nvSpPr>
        <p:spPr>
          <a:xfrm>
            <a:off x="204197" y="1690688"/>
            <a:ext cx="4617000" cy="320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FFFF00"/>
                </a:solidFill>
              </a:rPr>
              <a:t>4. Contact Details</a:t>
            </a:r>
          </a:p>
          <a:p>
            <a:pPr lvl="1"/>
            <a:r>
              <a:rPr lang="en-GB" dirty="0"/>
              <a:t>Check </a:t>
            </a:r>
            <a:r>
              <a:rPr lang="en-GB" sz="2800" b="1" dirty="0">
                <a:solidFill>
                  <a:srgbClr val="FFFF00"/>
                </a:solidFill>
              </a:rPr>
              <a:t>personal email </a:t>
            </a:r>
            <a:r>
              <a:rPr lang="en-GB" dirty="0"/>
              <a:t>address</a:t>
            </a:r>
          </a:p>
          <a:p>
            <a:pPr lvl="1"/>
            <a:r>
              <a:rPr lang="en-GB" dirty="0"/>
              <a:t>Nominated access is </a:t>
            </a:r>
            <a:r>
              <a:rPr lang="en-GB" dirty="0">
                <a:solidFill>
                  <a:srgbClr val="FFFF00"/>
                </a:solidFill>
              </a:rPr>
              <a:t>optional</a:t>
            </a:r>
            <a:r>
              <a:rPr lang="en-GB" dirty="0"/>
              <a:t>. Do </a:t>
            </a:r>
            <a:r>
              <a:rPr lang="en-GB" b="1" dirty="0">
                <a:solidFill>
                  <a:srgbClr val="FFFF00"/>
                </a:solidFill>
              </a:rPr>
              <a:t>NOT</a:t>
            </a:r>
            <a:r>
              <a:rPr lang="en-GB" dirty="0"/>
              <a:t> select your mentor.</a:t>
            </a:r>
          </a:p>
          <a:p>
            <a:pPr lvl="1"/>
            <a:r>
              <a:rPr lang="en-GB" dirty="0"/>
              <a:t>Save section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11E94C8-5280-4ED7-B0C1-975FDF8E6FBE}"/>
              </a:ext>
            </a:extLst>
          </p:cNvPr>
          <p:cNvSpPr/>
          <p:nvPr/>
        </p:nvSpPr>
        <p:spPr>
          <a:xfrm>
            <a:off x="3870066" y="3551862"/>
            <a:ext cx="1067254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CAE88F-F661-404F-92A6-749C0F1C1607}"/>
              </a:ext>
            </a:extLst>
          </p:cNvPr>
          <p:cNvSpPr txBox="1">
            <a:spLocks/>
          </p:cNvSpPr>
          <p:nvPr/>
        </p:nvSpPr>
        <p:spPr>
          <a:xfrm>
            <a:off x="7370804" y="207029"/>
            <a:ext cx="4509866" cy="2055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FFFF00"/>
                </a:solidFill>
              </a:rPr>
              <a:t>5. </a:t>
            </a:r>
            <a:r>
              <a:rPr lang="en-GB" b="1" dirty="0">
                <a:solidFill>
                  <a:srgbClr val="FFFF00"/>
                </a:solidFill>
              </a:rPr>
              <a:t>Supporting</a:t>
            </a:r>
            <a:endParaRPr lang="en-GB" sz="2400" dirty="0"/>
          </a:p>
          <a:p>
            <a:r>
              <a:rPr lang="en-GB" sz="2400" dirty="0"/>
              <a:t>EU status</a:t>
            </a:r>
          </a:p>
          <a:p>
            <a:r>
              <a:rPr lang="en-GB" sz="2400" dirty="0"/>
              <a:t>Save section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8B0A1D3-FDC1-4077-87F5-989EB4017BF7}"/>
              </a:ext>
            </a:extLst>
          </p:cNvPr>
          <p:cNvSpPr/>
          <p:nvPr/>
        </p:nvSpPr>
        <p:spPr>
          <a:xfrm rot="7924804">
            <a:off x="8767465" y="1642649"/>
            <a:ext cx="1426521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C1FF1-9388-4B1F-A9E4-1490D33F3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014" r="33220" b="5236"/>
          <a:stretch/>
        </p:blipFill>
        <p:spPr>
          <a:xfrm>
            <a:off x="542576" y="4653600"/>
            <a:ext cx="4617000" cy="1839275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95F363A0-D442-4C47-828C-8332061E0BDF}"/>
              </a:ext>
            </a:extLst>
          </p:cNvPr>
          <p:cNvSpPr/>
          <p:nvPr/>
        </p:nvSpPr>
        <p:spPr>
          <a:xfrm rot="9440273">
            <a:off x="4041253" y="5794614"/>
            <a:ext cx="1683762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20CA4D1-1CE8-484F-A903-C3DCC563F3F2}"/>
              </a:ext>
            </a:extLst>
          </p:cNvPr>
          <p:cNvSpPr/>
          <p:nvPr/>
        </p:nvSpPr>
        <p:spPr>
          <a:xfrm rot="10800000">
            <a:off x="3988055" y="4704769"/>
            <a:ext cx="1509899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552D035-98C3-4180-9C03-9F2E275A6124}"/>
              </a:ext>
            </a:extLst>
          </p:cNvPr>
          <p:cNvSpPr/>
          <p:nvPr/>
        </p:nvSpPr>
        <p:spPr>
          <a:xfrm rot="18501377">
            <a:off x="8944735" y="4024383"/>
            <a:ext cx="1079430" cy="45057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04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702107-7261-472B-A17E-8FC86FDFB980}"/>
              </a:ext>
            </a:extLst>
          </p:cNvPr>
          <p:cNvPicPr/>
          <p:nvPr/>
        </p:nvPicPr>
        <p:blipFill rotWithShape="1">
          <a:blip r:embed="rId2"/>
          <a:srcRect l="27797" t="64903" r="51618" b="7130"/>
          <a:stretch/>
        </p:blipFill>
        <p:spPr>
          <a:xfrm>
            <a:off x="8851769" y="1284946"/>
            <a:ext cx="2608050" cy="2010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5ED836-99F9-4672-8E07-D51DC5C4D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67" y="1077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Please check this section. It is the most common error on applications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9E5538-2164-494A-B636-6FD7D7331A31}"/>
              </a:ext>
            </a:extLst>
          </p:cNvPr>
          <p:cNvSpPr txBox="1">
            <a:spLocks/>
          </p:cNvSpPr>
          <p:nvPr/>
        </p:nvSpPr>
        <p:spPr>
          <a:xfrm>
            <a:off x="100963" y="1830973"/>
            <a:ext cx="8361983" cy="25576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FFFF00"/>
                </a:solidFill>
              </a:rPr>
              <a:t>Select Finance and Funding</a:t>
            </a:r>
          </a:p>
          <a:p>
            <a:pPr lvl="1"/>
            <a:r>
              <a:rPr lang="en-GB" dirty="0"/>
              <a:t>Funding source : </a:t>
            </a:r>
            <a:r>
              <a:rPr lang="en-GB" b="1" dirty="0">
                <a:solidFill>
                  <a:srgbClr val="FFFF00"/>
                </a:solidFill>
              </a:rPr>
              <a:t>Select UK, </a:t>
            </a:r>
            <a:r>
              <a:rPr lang="en-GB" b="1" dirty="0" err="1">
                <a:solidFill>
                  <a:srgbClr val="FFFF00"/>
                </a:solidFill>
              </a:rPr>
              <a:t>ChI</a:t>
            </a:r>
            <a:r>
              <a:rPr lang="en-GB" b="1" dirty="0">
                <a:solidFill>
                  <a:srgbClr val="FFFF00"/>
                </a:solidFill>
              </a:rPr>
              <a:t>, IoM or EU Student Finance Services</a:t>
            </a:r>
          </a:p>
          <a:p>
            <a:pPr marL="457200" lvl="1" indent="0">
              <a:buNone/>
            </a:pPr>
            <a:r>
              <a:rPr lang="en-GB" dirty="0"/>
              <a:t> Please speak with Mr. Lawrence if you feel this should be different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Student support arrangements : Select your Local Authority</a:t>
            </a:r>
          </a:p>
          <a:p>
            <a:pPr marL="457200" lvl="1" indent="0">
              <a:buNone/>
            </a:pPr>
            <a:r>
              <a:rPr lang="en-GB" dirty="0" err="1"/>
              <a:t>i.e</a:t>
            </a:r>
            <a:r>
              <a:rPr lang="en-GB" dirty="0"/>
              <a:t> </a:t>
            </a:r>
            <a:r>
              <a:rPr lang="en-GB" b="1" dirty="0" err="1">
                <a:solidFill>
                  <a:srgbClr val="FFFF00"/>
                </a:solidFill>
              </a:rPr>
              <a:t>Nottingham</a:t>
            </a:r>
            <a:r>
              <a:rPr lang="en-GB" sz="3200" b="1" dirty="0" err="1">
                <a:solidFill>
                  <a:srgbClr val="FFFF00"/>
                </a:solidFill>
              </a:rPr>
              <a:t>SHIRE</a:t>
            </a:r>
            <a:endParaRPr lang="en-GB" sz="3200" b="1" dirty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en-GB" sz="3200" b="1" dirty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r>
              <a:rPr lang="en-GB" sz="3200" b="1" dirty="0">
                <a:solidFill>
                  <a:srgbClr val="FFFF00"/>
                </a:solidFill>
              </a:rPr>
              <a:t>*(or Leicestershire)</a:t>
            </a:r>
            <a:endParaRPr lang="en-GB" b="1" dirty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D6EA15-C7A5-4B19-82A2-2789CB724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982" y="3547445"/>
            <a:ext cx="6215837" cy="3082354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60F2FC95-7A73-4A8B-86B1-B7E1DCFEAF83}"/>
              </a:ext>
            </a:extLst>
          </p:cNvPr>
          <p:cNvSpPr/>
          <p:nvPr/>
        </p:nvSpPr>
        <p:spPr>
          <a:xfrm rot="2112573">
            <a:off x="3505993" y="5449132"/>
            <a:ext cx="1959797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4B17AA9-4CFF-47C1-B721-3EAFE468C8C3}"/>
              </a:ext>
            </a:extLst>
          </p:cNvPr>
          <p:cNvSpPr/>
          <p:nvPr/>
        </p:nvSpPr>
        <p:spPr>
          <a:xfrm rot="10800000">
            <a:off x="8255152" y="4857752"/>
            <a:ext cx="1900642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625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0DCC95E-DA7E-45AB-A41D-01ACA14AC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00"/>
          <a:stretch/>
        </p:blipFill>
        <p:spPr>
          <a:xfrm>
            <a:off x="4729301" y="1630769"/>
            <a:ext cx="3086102" cy="29513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61798-4DA7-4DDD-847E-A1E7F2AA2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" y="223236"/>
            <a:ext cx="10515600" cy="1325563"/>
          </a:xfrm>
        </p:spPr>
        <p:txBody>
          <a:bodyPr/>
          <a:lstStyle/>
          <a:p>
            <a:r>
              <a:rPr lang="en-GB" dirty="0"/>
              <a:t>Application Details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83CBF1-08B1-4854-A966-2B9C1C1003B3}"/>
              </a:ext>
            </a:extLst>
          </p:cNvPr>
          <p:cNvSpPr txBox="1">
            <a:spLocks/>
          </p:cNvSpPr>
          <p:nvPr/>
        </p:nvSpPr>
        <p:spPr>
          <a:xfrm>
            <a:off x="392815" y="1825624"/>
            <a:ext cx="4336485" cy="4641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FFFF00"/>
                </a:solidFill>
              </a:rPr>
              <a:t>7. Select Diversity &amp; Inclusion</a:t>
            </a:r>
          </a:p>
          <a:p>
            <a:pPr lvl="1"/>
            <a:r>
              <a:rPr lang="en-GB" dirty="0"/>
              <a:t>Ethnicity</a:t>
            </a:r>
          </a:p>
          <a:p>
            <a:pPr lvl="1"/>
            <a:r>
              <a:rPr lang="en-GB" dirty="0"/>
              <a:t>Care status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Parental Education</a:t>
            </a:r>
          </a:p>
          <a:p>
            <a:pPr marL="457200" lvl="1" indent="0">
              <a:buNone/>
            </a:pPr>
            <a:r>
              <a:rPr lang="en-GB" dirty="0"/>
              <a:t>Select </a:t>
            </a:r>
            <a:r>
              <a:rPr lang="en-GB" b="1" dirty="0">
                <a:solidFill>
                  <a:srgbClr val="FFFF00"/>
                </a:solidFill>
              </a:rPr>
              <a:t>NO</a:t>
            </a:r>
            <a:r>
              <a:rPr lang="en-GB" dirty="0"/>
              <a:t> if </a:t>
            </a:r>
            <a:r>
              <a:rPr lang="en-GB" b="1" dirty="0">
                <a:solidFill>
                  <a:srgbClr val="FFFF00"/>
                </a:solidFill>
              </a:rPr>
              <a:t>neither parent </a:t>
            </a:r>
            <a:r>
              <a:rPr lang="en-GB" dirty="0"/>
              <a:t>has a degree (or higher) level award. </a:t>
            </a:r>
            <a:r>
              <a:rPr lang="en-GB" dirty="0">
                <a:solidFill>
                  <a:srgbClr val="FFFF00"/>
                </a:solidFill>
              </a:rPr>
              <a:t>It is important to get this right.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Occ. Background 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6625A08-805E-4ABC-AB2E-8B5D9B1B2CE8}"/>
              </a:ext>
            </a:extLst>
          </p:cNvPr>
          <p:cNvSpPr/>
          <p:nvPr/>
        </p:nvSpPr>
        <p:spPr>
          <a:xfrm>
            <a:off x="3495371" y="2186339"/>
            <a:ext cx="1067254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CAE88F-F661-404F-92A6-749C0F1C1607}"/>
              </a:ext>
            </a:extLst>
          </p:cNvPr>
          <p:cNvSpPr txBox="1">
            <a:spLocks/>
          </p:cNvSpPr>
          <p:nvPr/>
        </p:nvSpPr>
        <p:spPr>
          <a:xfrm>
            <a:off x="5777774" y="4583712"/>
            <a:ext cx="5013655" cy="2055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492668-636F-4EC3-9FAB-EC1689A50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231" y="379427"/>
            <a:ext cx="3724795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20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0DCC95E-DA7E-45AB-A41D-01ACA14AC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99"/>
          <a:stretch/>
        </p:blipFill>
        <p:spPr>
          <a:xfrm>
            <a:off x="1159496" y="3891586"/>
            <a:ext cx="3006601" cy="28072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61798-4DA7-4DDD-847E-A1E7F2AA2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" y="223236"/>
            <a:ext cx="10515600" cy="1325563"/>
          </a:xfrm>
        </p:spPr>
        <p:txBody>
          <a:bodyPr/>
          <a:lstStyle/>
          <a:p>
            <a:r>
              <a:rPr lang="en-GB" dirty="0"/>
              <a:t>Application Details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83CBF1-08B1-4854-A966-2B9C1C1003B3}"/>
              </a:ext>
            </a:extLst>
          </p:cNvPr>
          <p:cNvSpPr txBox="1">
            <a:spLocks/>
          </p:cNvSpPr>
          <p:nvPr/>
        </p:nvSpPr>
        <p:spPr>
          <a:xfrm>
            <a:off x="383388" y="1354284"/>
            <a:ext cx="11249287" cy="2218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FFFF00"/>
                </a:solidFill>
              </a:rPr>
              <a:t>8. Select More about you</a:t>
            </a:r>
          </a:p>
          <a:p>
            <a:pPr lvl="1"/>
            <a:r>
              <a:rPr lang="en-GB" sz="2800" dirty="0"/>
              <a:t>This section includes more sensitive and personal information.</a:t>
            </a:r>
          </a:p>
          <a:p>
            <a:pPr lvl="1"/>
            <a:r>
              <a:rPr lang="en-GB" sz="2800" dirty="0"/>
              <a:t>It is treated confidentially and will be used to help contextualise your application.</a:t>
            </a:r>
          </a:p>
          <a:p>
            <a:pPr lvl="1"/>
            <a:r>
              <a:rPr lang="en-GB" sz="2800" dirty="0"/>
              <a:t>Please complete this section at a later date in private if you prefer.</a:t>
            </a:r>
          </a:p>
          <a:p>
            <a:pPr lvl="1"/>
            <a:endParaRPr lang="en-GB" sz="2800" dirty="0"/>
          </a:p>
          <a:p>
            <a:pPr lvl="1"/>
            <a:endParaRPr lang="en-GB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6625A08-805E-4ABC-AB2E-8B5D9B1B2CE8}"/>
              </a:ext>
            </a:extLst>
          </p:cNvPr>
          <p:cNvSpPr/>
          <p:nvPr/>
        </p:nvSpPr>
        <p:spPr>
          <a:xfrm>
            <a:off x="270439" y="4133138"/>
            <a:ext cx="1067254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28789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c1077a7-e501-467f-83f1-78eb437b534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62A70B32E8454D9E9CB84A90F5F9BE" ma:contentTypeVersion="19" ma:contentTypeDescription="Create a new document." ma:contentTypeScope="" ma:versionID="8415640035598e025aeab1516c3969e9">
  <xsd:schema xmlns:xsd="http://www.w3.org/2001/XMLSchema" xmlns:xs="http://www.w3.org/2001/XMLSchema" xmlns:p="http://schemas.microsoft.com/office/2006/metadata/properties" xmlns:ns3="76d6bbf1-8ab3-4aa4-9b56-056b79af27c9" xmlns:ns4="1c1077a7-e501-467f-83f1-78eb437b534f" targetNamespace="http://schemas.microsoft.com/office/2006/metadata/properties" ma:root="true" ma:fieldsID="72e6490ca6511883a6499d6e544df053" ns3:_="" ns4:_="">
    <xsd:import namespace="76d6bbf1-8ab3-4aa4-9b56-056b79af27c9"/>
    <xsd:import namespace="1c1077a7-e501-467f-83f1-78eb437b53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6bbf1-8ab3-4aa4-9b56-056b79af27c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077a7-e501-467f-83f1-78eb437b53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B81BBA-B025-43ED-A723-5789C43627E0}">
  <ds:schemaRefs>
    <ds:schemaRef ds:uri="1c1077a7-e501-467f-83f1-78eb437b534f"/>
    <ds:schemaRef ds:uri="http://purl.org/dc/terms/"/>
    <ds:schemaRef ds:uri="http://www.w3.org/XML/1998/namespace"/>
    <ds:schemaRef ds:uri="http://purl.org/dc/elements/1.1/"/>
    <ds:schemaRef ds:uri="76d6bbf1-8ab3-4aa4-9b56-056b79af27c9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1BD88F-EB39-4071-BA32-AF6271AF4A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6bbf1-8ab3-4aa4-9b56-056b79af27c9"/>
    <ds:schemaRef ds:uri="1c1077a7-e501-467f-83f1-78eb437b53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8A08C7-9A2C-4362-927E-D947D89111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12346</TotalTime>
  <Words>492</Words>
  <Application>Microsoft Office PowerPoint</Application>
  <PresentationFormat>Widescreen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Corbel</vt:lpstr>
      <vt:lpstr>Depth</vt:lpstr>
      <vt:lpstr>Login to UCAS : UCAS  Go to my Hub</vt:lpstr>
      <vt:lpstr>How to REGISTER with  UCAS</vt:lpstr>
      <vt:lpstr>UCAS Hub</vt:lpstr>
      <vt:lpstr>Application Details</vt:lpstr>
      <vt:lpstr>Application Details</vt:lpstr>
      <vt:lpstr>Application Details</vt:lpstr>
      <vt:lpstr>Please check this section. It is the most common error on applications</vt:lpstr>
      <vt:lpstr>Application Details</vt:lpstr>
      <vt:lpstr>Application Details</vt:lpstr>
      <vt:lpstr>Application Details</vt:lpstr>
      <vt:lpstr>Personal &amp; Contact Details </vt:lpstr>
      <vt:lpstr>Coming soon : UCAS Education</vt:lpstr>
      <vt:lpstr>UCAS Hub</vt:lpstr>
      <vt:lpstr>PowerPoint Presentation</vt:lpstr>
    </vt:vector>
  </TitlesOfParts>
  <Company>Torch Academy Gateway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UCAS Application</dc:title>
  <dc:creator>Spencer Lawrence</dc:creator>
  <cp:lastModifiedBy>S Lawrence Staff 8914404</cp:lastModifiedBy>
  <cp:revision>28</cp:revision>
  <cp:lastPrinted>2023-06-12T08:35:51Z</cp:lastPrinted>
  <dcterms:created xsi:type="dcterms:W3CDTF">2020-07-07T19:30:04Z</dcterms:created>
  <dcterms:modified xsi:type="dcterms:W3CDTF">2025-07-16T09:26:00Z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0x0101009062A70B32E8454D9E9CB84A90F5F9BE</vt:lpwstr>
  </property>
</Properties>
</file>