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74" r:id="rId4"/>
    <p:sldId id="279" r:id="rId5"/>
    <p:sldId id="280" r:id="rId6"/>
    <p:sldId id="278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frog.org/student/know-how/keywords/writing-like-a-boss-the-personal-statement" TargetMode="External"/><Relationship Id="rId2" Type="http://schemas.openxmlformats.org/officeDocument/2006/relationships/hyperlink" Target="https://www.unifrog.org/student/personal-stat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frog.org/student/know-how/keywords/oxbridge-personal-statemen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as.com/what-are-my-options/create-your-ucas-hub-toda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ttingham.ac.uk/studywithus/explore/personal-statements.aspx" TargetMode="External"/><Relationship Id="rId2" Type="http://schemas.openxmlformats.org/officeDocument/2006/relationships/hyperlink" Target="https://www.ox.ac.uk/admissions/undergraduate/applying-to-oxford/guide/ucas-applic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4464028"/>
            <a:ext cx="9376775" cy="1641490"/>
          </a:xfrm>
        </p:spPr>
        <p:txBody>
          <a:bodyPr>
            <a:normAutofit/>
          </a:bodyPr>
          <a:lstStyle/>
          <a:p>
            <a:r>
              <a:rPr lang="en-GB" sz="8800" dirty="0" smtClean="0"/>
              <a:t>WRITING TO IMPRESS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to write a successful </a:t>
            </a:r>
            <a:r>
              <a:rPr lang="en-GB" dirty="0" smtClean="0">
                <a:solidFill>
                  <a:srgbClr val="FFFF00"/>
                </a:solidFill>
              </a:rPr>
              <a:t>PERSONAL STATEMENT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3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280005"/>
            <a:ext cx="9857912" cy="4988447"/>
          </a:xfrm>
        </p:spPr>
        <p:txBody>
          <a:bodyPr>
            <a:normAutofit/>
          </a:bodyPr>
          <a:lstStyle/>
          <a:p>
            <a:r>
              <a:rPr lang="en-GB" b="1" dirty="0" smtClean="0"/>
              <a:t>This </a:t>
            </a:r>
            <a:r>
              <a:rPr lang="en-GB" b="1" dirty="0"/>
              <a:t>will be an opportunity for you to write about yourself and the key interests and skills that you bring to your studies. You will </a:t>
            </a:r>
            <a:r>
              <a:rPr lang="en-GB" b="1" dirty="0">
                <a:solidFill>
                  <a:srgbClr val="FFFF00"/>
                </a:solidFill>
              </a:rPr>
              <a:t>ALL</a:t>
            </a:r>
            <a:r>
              <a:rPr lang="en-GB" b="1" dirty="0"/>
              <a:t> need a statement during year 13, </a:t>
            </a:r>
            <a:r>
              <a:rPr lang="en-GB" b="1" dirty="0">
                <a:solidFill>
                  <a:srgbClr val="FFFF00"/>
                </a:solidFill>
              </a:rPr>
              <a:t>regardless of your intended pathway</a:t>
            </a:r>
            <a:r>
              <a:rPr lang="en-GB" b="1" dirty="0"/>
              <a:t>, so please start drafting it now</a:t>
            </a:r>
            <a:r>
              <a:rPr lang="en-GB" b="1" dirty="0" smtClean="0"/>
              <a:t>.</a:t>
            </a:r>
          </a:p>
          <a:p>
            <a:endParaRPr lang="en-GB" dirty="0"/>
          </a:p>
          <a:p>
            <a:r>
              <a:rPr lang="en-GB" b="1" dirty="0"/>
              <a:t>Your first draft versions will probably be messy, clunky, overly long, far too short, grammatically incorrect, incoherent, rambling and generally seem to you a bit rubbish. </a:t>
            </a:r>
            <a:r>
              <a:rPr lang="en-GB" b="1" dirty="0">
                <a:solidFill>
                  <a:srgbClr val="FFFF00"/>
                </a:solidFill>
              </a:rPr>
              <a:t>DO NOT PANIC</a:t>
            </a:r>
            <a:r>
              <a:rPr lang="en-GB" b="1" dirty="0"/>
              <a:t>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3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568764"/>
            <a:ext cx="10495586" cy="435133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No one </a:t>
            </a:r>
            <a:r>
              <a:rPr lang="en-GB" b="1" dirty="0"/>
              <a:t>has ever written a perfect statement on the first attempt (or second/third/fourth</a:t>
            </a:r>
            <a:r>
              <a:rPr lang="en-GB" b="1" dirty="0" smtClean="0"/>
              <a:t>…)</a:t>
            </a:r>
          </a:p>
          <a:p>
            <a:endParaRPr lang="en-GB" b="1" dirty="0">
              <a:solidFill>
                <a:srgbClr val="FFFF00"/>
              </a:solidFill>
            </a:endParaRPr>
          </a:p>
          <a:p>
            <a:r>
              <a:rPr lang="en-GB" b="1" dirty="0" smtClean="0">
                <a:solidFill>
                  <a:srgbClr val="FFFF00"/>
                </a:solidFill>
              </a:rPr>
              <a:t>All </a:t>
            </a:r>
            <a:r>
              <a:rPr lang="en-GB" b="1" dirty="0">
                <a:solidFill>
                  <a:srgbClr val="FFFF00"/>
                </a:solidFill>
              </a:rPr>
              <a:t>drafts are a work in progress </a:t>
            </a:r>
            <a:r>
              <a:rPr lang="en-GB" b="1" dirty="0"/>
              <a:t>and it takes time and thought to craft over a period of reflection.</a:t>
            </a:r>
            <a:endParaRPr lang="en-GB" dirty="0"/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My </a:t>
            </a:r>
            <a:r>
              <a:rPr lang="en-GB" b="1" dirty="0"/>
              <a:t>best advice at this stage is to </a:t>
            </a:r>
            <a:r>
              <a:rPr lang="en-GB" b="1" dirty="0">
                <a:solidFill>
                  <a:srgbClr val="FFFF00"/>
                </a:solidFill>
              </a:rPr>
              <a:t>write something </a:t>
            </a:r>
            <a:r>
              <a:rPr lang="en-GB" b="1" dirty="0"/>
              <a:t>and then keep on adding. Please use these links (and others) to start the process and write about what you enjoy.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4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568764"/>
            <a:ext cx="10495586" cy="435133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final version should be around </a:t>
            </a:r>
            <a:r>
              <a:rPr lang="en-GB" b="1" dirty="0" smtClean="0">
                <a:solidFill>
                  <a:srgbClr val="FFFF00"/>
                </a:solidFill>
              </a:rPr>
              <a:t>4000 characters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(including spaces) and will usually take up a single side of A4</a:t>
            </a:r>
          </a:p>
          <a:p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 should primarily focus on your </a:t>
            </a:r>
            <a:r>
              <a:rPr lang="en-GB" b="1" dirty="0" smtClean="0">
                <a:solidFill>
                  <a:srgbClr val="FFFF00"/>
                </a:solidFill>
              </a:rPr>
              <a:t>academic achievements (80%)</a:t>
            </a:r>
          </a:p>
          <a:p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</a:t>
            </a:r>
            <a:r>
              <a:rPr lang="en-GB" b="1" dirty="0" smtClean="0">
                <a:solidFill>
                  <a:srgbClr val="FFFF00"/>
                </a:solidFill>
              </a:rPr>
              <a:t>specific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about your topics and wider understanding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can also share your </a:t>
            </a:r>
            <a:r>
              <a:rPr lang="en-GB" b="1" dirty="0" smtClean="0">
                <a:solidFill>
                  <a:srgbClr val="FFFF00"/>
                </a:solidFill>
              </a:rPr>
              <a:t>wider experiences and skills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support your application </a:t>
            </a:r>
            <a:r>
              <a:rPr lang="en-GB" b="1" dirty="0" smtClean="0">
                <a:solidFill>
                  <a:srgbClr val="FFFF00"/>
                </a:solidFill>
              </a:rPr>
              <a:t>(20%)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6" y="1568764"/>
            <a:ext cx="5767175" cy="4351338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 the </a:t>
            </a:r>
            <a:r>
              <a:rPr lang="en-GB" b="1" dirty="0" smtClean="0">
                <a:solidFill>
                  <a:srgbClr val="FFFF00"/>
                </a:solidFill>
              </a:rPr>
              <a:t>Personal Statement booklet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(P. </a:t>
            </a:r>
            <a:r>
              <a:rPr lang="en-GB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Waterland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to help structure your writing and support your drafts</a:t>
            </a:r>
          </a:p>
          <a:p>
            <a:pPr algn="just"/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This will be </a:t>
            </a:r>
            <a:r>
              <a:rPr lang="en-GB" b="1" dirty="0" smtClean="0">
                <a:solidFill>
                  <a:srgbClr val="FFFF00"/>
                </a:solidFill>
              </a:rPr>
              <a:t>emailed directly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you shortly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4737" t="15070" r="7039" b="14018"/>
          <a:stretch/>
        </p:blipFill>
        <p:spPr>
          <a:xfrm>
            <a:off x="7363326" y="763211"/>
            <a:ext cx="3822032" cy="539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88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568764"/>
            <a:ext cx="5261849" cy="4351338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Please write/add your draft versions to the tool in </a:t>
            </a:r>
            <a:r>
              <a:rPr lang="en-GB" b="1" dirty="0" err="1" smtClean="0">
                <a:solidFill>
                  <a:srgbClr val="FFFF00"/>
                </a:solidFill>
              </a:rPr>
              <a:t>Unifrog</a:t>
            </a:r>
            <a:endParaRPr lang="en-GB" b="1" dirty="0" smtClean="0">
              <a:solidFill>
                <a:srgbClr val="FFFF00"/>
              </a:solidFill>
            </a:endParaRPr>
          </a:p>
          <a:p>
            <a:endParaRPr lang="en-GB" b="1" dirty="0">
              <a:solidFill>
                <a:srgbClr val="00B0F0"/>
              </a:solidFill>
            </a:endParaRPr>
          </a:p>
          <a:p>
            <a:r>
              <a:rPr lang="en-GB" b="1" dirty="0" smtClean="0">
                <a:solidFill>
                  <a:srgbClr val="00B0F0"/>
                </a:solidFill>
              </a:rPr>
              <a:t>This will allow your draft to develop in one location and give </a:t>
            </a:r>
            <a:r>
              <a:rPr lang="en-GB" b="1" dirty="0" smtClean="0">
                <a:solidFill>
                  <a:srgbClr val="FFFF00"/>
                </a:solidFill>
              </a:rPr>
              <a:t>access to your mentor</a:t>
            </a:r>
          </a:p>
          <a:p>
            <a:endParaRPr lang="en-GB" b="1" dirty="0">
              <a:solidFill>
                <a:srgbClr val="00B0F0"/>
              </a:solidFill>
            </a:endParaRPr>
          </a:p>
          <a:p>
            <a:r>
              <a:rPr lang="en-GB" b="1" dirty="0" smtClean="0">
                <a:solidFill>
                  <a:srgbClr val="00B0F0"/>
                </a:solidFill>
              </a:rPr>
              <a:t>Your mentor will be able to help </a:t>
            </a:r>
            <a:r>
              <a:rPr lang="en-GB" b="1" dirty="0" smtClean="0">
                <a:solidFill>
                  <a:srgbClr val="FFFF00"/>
                </a:solidFill>
              </a:rPr>
              <a:t>guide and edit </a:t>
            </a:r>
            <a:r>
              <a:rPr lang="en-GB" b="1" dirty="0" smtClean="0">
                <a:solidFill>
                  <a:srgbClr val="00B0F0"/>
                </a:solidFill>
              </a:rPr>
              <a:t>this statement </a:t>
            </a:r>
            <a:endParaRPr lang="en-GB" dirty="0">
              <a:solidFill>
                <a:srgbClr val="00B0F0"/>
              </a:solidFill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053" t="20337" r="29638" b="19107"/>
          <a:stretch/>
        </p:blipFill>
        <p:spPr>
          <a:xfrm>
            <a:off x="6124074" y="1425994"/>
            <a:ext cx="5714999" cy="328065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8030525">
            <a:off x="7585518" y="1244717"/>
            <a:ext cx="1434207" cy="505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7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280006"/>
            <a:ext cx="10495586" cy="4351338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rgbClr val="FFFF00"/>
                </a:solidFill>
              </a:rPr>
              <a:t>Unifrog</a:t>
            </a:r>
            <a:r>
              <a:rPr lang="en-GB" b="1" dirty="0">
                <a:solidFill>
                  <a:srgbClr val="FFFF00"/>
                </a:solidFill>
              </a:rPr>
              <a:t> </a:t>
            </a:r>
            <a:r>
              <a:rPr lang="en-GB" dirty="0"/>
              <a:t>: </a:t>
            </a:r>
            <a:r>
              <a:rPr lang="en-GB" dirty="0" smtClean="0"/>
              <a:t>Search </a:t>
            </a:r>
            <a:r>
              <a:rPr lang="en-GB" dirty="0"/>
              <a:t>for the personal statement tool kit and builder, alongside various pages/videos that offer guidance on writing out your personal statement.  </a:t>
            </a: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www.unifrog.org/student/personal-statement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3"/>
              </a:rPr>
              <a:t>https://www.unifrog.org/student/know-how/keywords/writing-like-a-boss-the-personal-statement</a:t>
            </a:r>
            <a:endParaRPr lang="en-GB" dirty="0"/>
          </a:p>
          <a:p>
            <a:r>
              <a:rPr lang="en-GB" u="sng" dirty="0">
                <a:hlinkClick r:id="rId4"/>
              </a:rPr>
              <a:t>https://www.unifrog.org/student/know-how/keywords/oxbridge-personal-statement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7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280006"/>
            <a:ext cx="10495586" cy="435133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UCAS Hub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/>
              <a:t>:  Advice and support, alongside the personal statement builder, can all be found on this site. Login to the Hub to access your own personalised </a:t>
            </a:r>
            <a:r>
              <a:rPr lang="en-GB" dirty="0" smtClean="0"/>
              <a:t>toolkit.</a:t>
            </a:r>
          </a:p>
          <a:p>
            <a:endParaRPr lang="en-GB" u="sng" dirty="0">
              <a:hlinkClick r:id="rId2"/>
            </a:endParaRPr>
          </a:p>
          <a:p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://www.ucas.com/what-are-my-options/create-your-ucas-hub-today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58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58" y="100431"/>
            <a:ext cx="10515600" cy="1325563"/>
          </a:xfrm>
        </p:spPr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35" y="1280006"/>
            <a:ext cx="10495586" cy="435133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Oxford University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/>
              <a:t>:  This site has some useful guidance and advice on completing the UCAS process, including how to draft out a successful statement. </a:t>
            </a:r>
          </a:p>
          <a:p>
            <a:r>
              <a:rPr lang="en-GB" dirty="0" smtClean="0"/>
              <a:t> </a:t>
            </a:r>
            <a:r>
              <a:rPr lang="en-GB" u="sng" dirty="0" smtClean="0">
                <a:hlinkClick r:id="rId2"/>
              </a:rPr>
              <a:t>https://www.ox.ac.uk/admissions/undergraduate/applying-to-oxford/guide/ucas-application</a:t>
            </a:r>
            <a:endParaRPr lang="en-GB" u="sng" dirty="0" smtClean="0"/>
          </a:p>
          <a:p>
            <a:endParaRPr lang="en-GB" u="sng" dirty="0"/>
          </a:p>
          <a:p>
            <a:r>
              <a:rPr lang="en-GB" b="1" dirty="0">
                <a:solidFill>
                  <a:srgbClr val="FFFF00"/>
                </a:solidFill>
              </a:rPr>
              <a:t>Nottingham University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/>
              <a:t>: Find a range of tips from the people on our doorstep.  </a:t>
            </a:r>
            <a:r>
              <a:rPr lang="en-GB" u="sng" dirty="0">
                <a:hlinkClick r:id="rId3"/>
              </a:rPr>
              <a:t>https://www.nottingham.ac.uk/studywithus/explore/personal-statements.aspx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250</TotalTime>
  <Words>421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Depth</vt:lpstr>
      <vt:lpstr>WRITING TO IMPRESS</vt:lpstr>
      <vt:lpstr>Personal Statement</vt:lpstr>
      <vt:lpstr>Personal Statement</vt:lpstr>
      <vt:lpstr>Personal Statement</vt:lpstr>
      <vt:lpstr>Personal Statement</vt:lpstr>
      <vt:lpstr>Personal Statement</vt:lpstr>
      <vt:lpstr>Personal Statement</vt:lpstr>
      <vt:lpstr>Personal Statement</vt:lpstr>
      <vt:lpstr>Personal Statement</vt:lpstr>
    </vt:vector>
  </TitlesOfParts>
  <Company>Torch Academy Gateway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UCAS Application</dc:title>
  <dc:creator>Spencer Lawrence</dc:creator>
  <cp:lastModifiedBy>Spencer Lawrence</cp:lastModifiedBy>
  <cp:revision>35</cp:revision>
  <dcterms:created xsi:type="dcterms:W3CDTF">2020-07-07T19:30:04Z</dcterms:created>
  <dcterms:modified xsi:type="dcterms:W3CDTF">2020-10-03T08:58:07Z</dcterms:modified>
</cp:coreProperties>
</file>