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2" r:id="rId3"/>
    <p:sldId id="257" r:id="rId4"/>
    <p:sldId id="283" r:id="rId5"/>
    <p:sldId id="284" r:id="rId6"/>
    <p:sldId id="285" r:id="rId7"/>
    <p:sldId id="287" r:id="rId8"/>
    <p:sldId id="286" r:id="rId9"/>
    <p:sldId id="288" r:id="rId10"/>
    <p:sldId id="28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65" autoAdjust="0"/>
    <p:restoredTop sz="94660"/>
  </p:normalViewPr>
  <p:slideViewPr>
    <p:cSldViewPr snapToGrid="0">
      <p:cViewPr varScale="1">
        <p:scale>
          <a:sx n="80" d="100"/>
          <a:sy n="80" d="100"/>
        </p:scale>
        <p:origin x="1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8/30/2020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8/30/2020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8/30/2020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8/30/2020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8/30/2020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8/30/2020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8/30/2020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8/30/2020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8/30/2020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8/30/2020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8/30/2020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8/30/2020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8/30/2020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8/30/2020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8/30/2020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8/30/2020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8/30/2020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8/30/2020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pps.toothillschool.co.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a:t>
            </a:r>
            <a:r>
              <a:rPr lang="en-GB" dirty="0" smtClean="0"/>
              <a:t>CAS</a:t>
            </a:r>
            <a:endParaRPr lang="en-GB" dirty="0"/>
          </a:p>
        </p:txBody>
      </p:sp>
      <p:sp>
        <p:nvSpPr>
          <p:cNvPr id="3" name="Subtitle 2"/>
          <p:cNvSpPr>
            <a:spLocks noGrp="1"/>
          </p:cNvSpPr>
          <p:nvPr>
            <p:ph type="subTitle" idx="1"/>
          </p:nvPr>
        </p:nvSpPr>
        <p:spPr/>
        <p:txBody>
          <a:bodyPr/>
          <a:lstStyle/>
          <a:p>
            <a:r>
              <a:rPr lang="en-GB" dirty="0" smtClean="0"/>
              <a:t>How to request a </a:t>
            </a:r>
            <a:r>
              <a:rPr lang="en-GB" dirty="0" smtClean="0">
                <a:solidFill>
                  <a:srgbClr val="FFFF00"/>
                </a:solidFill>
              </a:rPr>
              <a:t>REFERENCE</a:t>
            </a:r>
            <a:endParaRPr lang="en-GB" dirty="0">
              <a:solidFill>
                <a:srgbClr val="FFFF00"/>
              </a:solidFill>
            </a:endParaRPr>
          </a:p>
        </p:txBody>
      </p:sp>
    </p:spTree>
    <p:extLst>
      <p:ext uri="{BB962C8B-B14F-4D97-AF65-F5344CB8AC3E}">
        <p14:creationId xmlns:p14="http://schemas.microsoft.com/office/powerpoint/2010/main" val="1053536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252" y="317000"/>
            <a:ext cx="10515600" cy="1325563"/>
          </a:xfrm>
        </p:spPr>
        <p:txBody>
          <a:bodyPr/>
          <a:lstStyle/>
          <a:p>
            <a:r>
              <a:rPr lang="en-GB" dirty="0" smtClean="0"/>
              <a:t>TCAS - Completed</a:t>
            </a:r>
            <a:endParaRPr lang="en-GB" dirty="0"/>
          </a:p>
        </p:txBody>
      </p:sp>
      <p:sp>
        <p:nvSpPr>
          <p:cNvPr id="4" name="Content Placeholder 2"/>
          <p:cNvSpPr>
            <a:spLocks noGrp="1"/>
          </p:cNvSpPr>
          <p:nvPr>
            <p:ph idx="1"/>
          </p:nvPr>
        </p:nvSpPr>
        <p:spPr>
          <a:xfrm>
            <a:off x="858252" y="1822911"/>
            <a:ext cx="9693443" cy="4351338"/>
          </a:xfrm>
        </p:spPr>
        <p:txBody>
          <a:bodyPr>
            <a:normAutofit fontScale="92500"/>
          </a:bodyPr>
          <a:lstStyle/>
          <a:p>
            <a:r>
              <a:rPr lang="en-GB" dirty="0" smtClean="0"/>
              <a:t>You have now </a:t>
            </a:r>
            <a:r>
              <a:rPr lang="en-GB" dirty="0" smtClean="0">
                <a:solidFill>
                  <a:srgbClr val="FFFF00"/>
                </a:solidFill>
              </a:rPr>
              <a:t>successfully completed </a:t>
            </a:r>
            <a:r>
              <a:rPr lang="en-GB" dirty="0" smtClean="0"/>
              <a:t>the reference request process.</a:t>
            </a:r>
          </a:p>
          <a:p>
            <a:endParaRPr lang="en-GB" dirty="0">
              <a:solidFill>
                <a:srgbClr val="FFFF00"/>
              </a:solidFill>
            </a:endParaRPr>
          </a:p>
          <a:p>
            <a:r>
              <a:rPr lang="en-GB" dirty="0"/>
              <a:t>Your </a:t>
            </a:r>
            <a:r>
              <a:rPr lang="en-GB" dirty="0">
                <a:solidFill>
                  <a:srgbClr val="FFFF00"/>
                </a:solidFill>
              </a:rPr>
              <a:t>selected subject teachers </a:t>
            </a:r>
            <a:r>
              <a:rPr lang="en-GB" dirty="0"/>
              <a:t>will now have been </a:t>
            </a:r>
            <a:r>
              <a:rPr lang="en-GB" dirty="0">
                <a:solidFill>
                  <a:srgbClr val="FFFF00"/>
                </a:solidFill>
              </a:rPr>
              <a:t>emailed</a:t>
            </a:r>
            <a:r>
              <a:rPr lang="en-GB" dirty="0"/>
              <a:t> an academic reference request on your behalf.</a:t>
            </a:r>
          </a:p>
          <a:p>
            <a:endParaRPr lang="en-GB" dirty="0"/>
          </a:p>
          <a:p>
            <a:r>
              <a:rPr lang="en-GB" dirty="0"/>
              <a:t>Please understand that this process will now </a:t>
            </a:r>
            <a:r>
              <a:rPr lang="en-GB" dirty="0">
                <a:solidFill>
                  <a:srgbClr val="FFFF00"/>
                </a:solidFill>
              </a:rPr>
              <a:t>take time to complete</a:t>
            </a:r>
            <a:r>
              <a:rPr lang="en-GB" dirty="0"/>
              <a:t>.</a:t>
            </a:r>
          </a:p>
          <a:p>
            <a:endParaRPr lang="en-GB" dirty="0"/>
          </a:p>
          <a:p>
            <a:r>
              <a:rPr lang="en-GB" dirty="0"/>
              <a:t>You can help your teachers/mentor by sharing with them your </a:t>
            </a:r>
            <a:r>
              <a:rPr lang="en-GB" dirty="0">
                <a:solidFill>
                  <a:srgbClr val="FFFF00"/>
                </a:solidFill>
              </a:rPr>
              <a:t>aspirations and ambitions </a:t>
            </a:r>
            <a:r>
              <a:rPr lang="en-GB" dirty="0"/>
              <a:t>for the future.</a:t>
            </a:r>
            <a:endParaRPr lang="en-GB" dirty="0"/>
          </a:p>
        </p:txBody>
      </p:sp>
    </p:spTree>
    <p:extLst>
      <p:ext uri="{BB962C8B-B14F-4D97-AF65-F5344CB8AC3E}">
        <p14:creationId xmlns:p14="http://schemas.microsoft.com/office/powerpoint/2010/main" val="2822502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58" y="100431"/>
            <a:ext cx="10515600" cy="1325563"/>
          </a:xfrm>
        </p:spPr>
        <p:txBody>
          <a:bodyPr/>
          <a:lstStyle/>
          <a:p>
            <a:r>
              <a:rPr lang="en-GB" dirty="0" smtClean="0"/>
              <a:t>Academic  Reference</a:t>
            </a:r>
            <a:endParaRPr lang="en-GB" dirty="0"/>
          </a:p>
        </p:txBody>
      </p:sp>
      <p:sp>
        <p:nvSpPr>
          <p:cNvPr id="3" name="Content Placeholder 2"/>
          <p:cNvSpPr>
            <a:spLocks noGrp="1"/>
          </p:cNvSpPr>
          <p:nvPr>
            <p:ph idx="1"/>
          </p:nvPr>
        </p:nvSpPr>
        <p:spPr>
          <a:xfrm>
            <a:off x="561435" y="1280006"/>
            <a:ext cx="9942133" cy="4351338"/>
          </a:xfrm>
        </p:spPr>
        <p:txBody>
          <a:bodyPr>
            <a:normAutofit/>
          </a:bodyPr>
          <a:lstStyle/>
          <a:p>
            <a:r>
              <a:rPr lang="en-GB" dirty="0" smtClean="0"/>
              <a:t>Subject teachers write a </a:t>
            </a:r>
            <a:r>
              <a:rPr lang="en-GB" dirty="0" smtClean="0">
                <a:solidFill>
                  <a:srgbClr val="FFFF00"/>
                </a:solidFill>
              </a:rPr>
              <a:t>specific reference</a:t>
            </a:r>
            <a:r>
              <a:rPr lang="en-GB" dirty="0" smtClean="0"/>
              <a:t> about your qualities in their subject area</a:t>
            </a:r>
            <a:endParaRPr lang="en-GB" dirty="0" smtClean="0"/>
          </a:p>
          <a:p>
            <a:endParaRPr lang="en-GB" dirty="0" smtClean="0"/>
          </a:p>
          <a:p>
            <a:r>
              <a:rPr lang="en-GB" dirty="0">
                <a:solidFill>
                  <a:srgbClr val="FFFF00"/>
                </a:solidFill>
              </a:rPr>
              <a:t>College mentors </a:t>
            </a:r>
            <a:r>
              <a:rPr lang="en-GB" dirty="0"/>
              <a:t>collate and edit, carefully adding further information about your strengths and interests.</a:t>
            </a:r>
          </a:p>
          <a:p>
            <a:endParaRPr lang="en-GB" dirty="0"/>
          </a:p>
          <a:p>
            <a:r>
              <a:rPr lang="en-GB" dirty="0"/>
              <a:t>This reference is a critical part of your future application and will be used for </a:t>
            </a:r>
            <a:r>
              <a:rPr lang="en-GB" dirty="0">
                <a:solidFill>
                  <a:srgbClr val="FFFF00"/>
                </a:solidFill>
              </a:rPr>
              <a:t>UCAS, Apprenticeships and </a:t>
            </a:r>
            <a:r>
              <a:rPr lang="en-GB" dirty="0" smtClean="0">
                <a:solidFill>
                  <a:srgbClr val="FFFF00"/>
                </a:solidFill>
              </a:rPr>
              <a:t>employment opportunities.</a:t>
            </a:r>
            <a:endParaRPr lang="en-GB" dirty="0">
              <a:solidFill>
                <a:srgbClr val="FFFF00"/>
              </a:solidFill>
            </a:endParaRPr>
          </a:p>
          <a:p>
            <a:endParaRPr lang="en-GB" dirty="0"/>
          </a:p>
        </p:txBody>
      </p:sp>
    </p:spTree>
    <p:extLst>
      <p:ext uri="{BB962C8B-B14F-4D97-AF65-F5344CB8AC3E}">
        <p14:creationId xmlns:p14="http://schemas.microsoft.com/office/powerpoint/2010/main" val="1490333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435" y="0"/>
            <a:ext cx="10515600" cy="1325563"/>
          </a:xfrm>
        </p:spPr>
        <p:txBody>
          <a:bodyPr/>
          <a:lstStyle/>
          <a:p>
            <a:r>
              <a:rPr lang="en-GB" dirty="0" smtClean="0"/>
              <a:t>TCAS - Reference</a:t>
            </a:r>
            <a:endParaRPr lang="en-GB" dirty="0"/>
          </a:p>
        </p:txBody>
      </p:sp>
      <p:sp>
        <p:nvSpPr>
          <p:cNvPr id="3" name="Content Placeholder 2"/>
          <p:cNvSpPr>
            <a:spLocks noGrp="1"/>
          </p:cNvSpPr>
          <p:nvPr>
            <p:ph idx="1"/>
          </p:nvPr>
        </p:nvSpPr>
        <p:spPr>
          <a:xfrm>
            <a:off x="561435" y="1280006"/>
            <a:ext cx="11265607" cy="4351338"/>
          </a:xfrm>
        </p:spPr>
        <p:txBody>
          <a:bodyPr>
            <a:normAutofit/>
          </a:bodyPr>
          <a:lstStyle/>
          <a:p>
            <a:r>
              <a:rPr lang="en-GB" dirty="0" smtClean="0"/>
              <a:t>Subject request through the </a:t>
            </a:r>
            <a:r>
              <a:rPr lang="en-GB" dirty="0" smtClean="0">
                <a:solidFill>
                  <a:srgbClr val="FFFF00"/>
                </a:solidFill>
              </a:rPr>
              <a:t>TCAS app</a:t>
            </a:r>
          </a:p>
          <a:p>
            <a:endParaRPr lang="en-GB" dirty="0"/>
          </a:p>
          <a:p>
            <a:r>
              <a:rPr lang="en-GB" dirty="0" smtClean="0"/>
              <a:t>Entirely </a:t>
            </a:r>
            <a:r>
              <a:rPr lang="en-GB" dirty="0" smtClean="0">
                <a:solidFill>
                  <a:srgbClr val="FFFF00"/>
                </a:solidFill>
              </a:rPr>
              <a:t>INTERNAL</a:t>
            </a:r>
            <a:r>
              <a:rPr lang="en-GB" dirty="0" smtClean="0"/>
              <a:t> and does not link to UCAS in any way</a:t>
            </a:r>
          </a:p>
          <a:p>
            <a:endParaRPr lang="en-GB" dirty="0"/>
          </a:p>
          <a:p>
            <a:r>
              <a:rPr lang="en-GB" dirty="0" smtClean="0"/>
              <a:t>Allows students to request all subject references in one place </a:t>
            </a:r>
            <a:endParaRPr lang="en-GB" dirty="0"/>
          </a:p>
        </p:txBody>
      </p:sp>
      <p:pic>
        <p:nvPicPr>
          <p:cNvPr id="6" name="Picture 5"/>
          <p:cNvPicPr>
            <a:picLocks noChangeAspect="1"/>
          </p:cNvPicPr>
          <p:nvPr/>
        </p:nvPicPr>
        <p:blipFill rotWithShape="1">
          <a:blip r:embed="rId2"/>
          <a:srcRect l="7401" t="31570" r="5756" b="28762"/>
          <a:stretch/>
        </p:blipFill>
        <p:spPr>
          <a:xfrm>
            <a:off x="729916" y="3946358"/>
            <a:ext cx="10587790" cy="2719138"/>
          </a:xfrm>
          <a:prstGeom prst="rect">
            <a:avLst/>
          </a:prstGeom>
        </p:spPr>
      </p:pic>
    </p:spTree>
    <p:extLst>
      <p:ext uri="{BB962C8B-B14F-4D97-AF65-F5344CB8AC3E}">
        <p14:creationId xmlns:p14="http://schemas.microsoft.com/office/powerpoint/2010/main" val="2938871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58" y="100431"/>
            <a:ext cx="10515600" cy="1325563"/>
          </a:xfrm>
        </p:spPr>
        <p:txBody>
          <a:bodyPr/>
          <a:lstStyle/>
          <a:p>
            <a:r>
              <a:rPr lang="en-GB" dirty="0" smtClean="0"/>
              <a:t>TCAS app</a:t>
            </a:r>
            <a:endParaRPr lang="en-GB" dirty="0"/>
          </a:p>
        </p:txBody>
      </p:sp>
      <p:sp>
        <p:nvSpPr>
          <p:cNvPr id="3" name="Content Placeholder 2"/>
          <p:cNvSpPr>
            <a:spLocks noGrp="1"/>
          </p:cNvSpPr>
          <p:nvPr>
            <p:ph idx="1"/>
          </p:nvPr>
        </p:nvSpPr>
        <p:spPr>
          <a:xfrm>
            <a:off x="561435" y="1280006"/>
            <a:ext cx="5682954" cy="4351338"/>
          </a:xfrm>
        </p:spPr>
        <p:txBody>
          <a:bodyPr>
            <a:normAutofit/>
          </a:bodyPr>
          <a:lstStyle/>
          <a:p>
            <a:r>
              <a:rPr lang="en-GB" dirty="0">
                <a:hlinkClick r:id="rId2"/>
              </a:rPr>
              <a:t>https://apps.toothillschool.co.uk</a:t>
            </a:r>
            <a:r>
              <a:rPr lang="en-GB" dirty="0" smtClean="0">
                <a:hlinkClick r:id="rId2"/>
              </a:rPr>
              <a:t>/</a:t>
            </a:r>
            <a:endParaRPr lang="en-GB" dirty="0" smtClean="0"/>
          </a:p>
          <a:p>
            <a:endParaRPr lang="en-GB" dirty="0"/>
          </a:p>
          <a:p>
            <a:r>
              <a:rPr lang="en-GB" dirty="0" smtClean="0"/>
              <a:t>Login using your school email address and password</a:t>
            </a:r>
          </a:p>
          <a:p>
            <a:endParaRPr lang="en-GB" dirty="0"/>
          </a:p>
          <a:p>
            <a:r>
              <a:rPr lang="en-GB" dirty="0" smtClean="0"/>
              <a:t>Select TCAS app</a:t>
            </a:r>
            <a:endParaRPr lang="en-GB" dirty="0"/>
          </a:p>
        </p:txBody>
      </p:sp>
      <p:pic>
        <p:nvPicPr>
          <p:cNvPr id="6" name="Picture 5"/>
          <p:cNvPicPr>
            <a:picLocks noChangeAspect="1"/>
          </p:cNvPicPr>
          <p:nvPr/>
        </p:nvPicPr>
        <p:blipFill rotWithShape="1">
          <a:blip r:embed="rId3"/>
          <a:srcRect l="6711" t="13490" r="51151" b="5593"/>
          <a:stretch/>
        </p:blipFill>
        <p:spPr>
          <a:xfrm>
            <a:off x="6408820" y="487278"/>
            <a:ext cx="5137485" cy="5546557"/>
          </a:xfrm>
          <a:prstGeom prst="rect">
            <a:avLst/>
          </a:prstGeom>
        </p:spPr>
      </p:pic>
      <p:sp>
        <p:nvSpPr>
          <p:cNvPr id="7" name="Right Arrow 6"/>
          <p:cNvSpPr/>
          <p:nvPr/>
        </p:nvSpPr>
        <p:spPr>
          <a:xfrm rot="18780851">
            <a:off x="8508331" y="5474934"/>
            <a:ext cx="938463" cy="31282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Tree>
    <p:extLst>
      <p:ext uri="{BB962C8B-B14F-4D97-AF65-F5344CB8AC3E}">
        <p14:creationId xmlns:p14="http://schemas.microsoft.com/office/powerpoint/2010/main" val="2018436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58" y="100431"/>
            <a:ext cx="10515600" cy="1325563"/>
          </a:xfrm>
        </p:spPr>
        <p:txBody>
          <a:bodyPr/>
          <a:lstStyle/>
          <a:p>
            <a:r>
              <a:rPr lang="en-GB" dirty="0" smtClean="0"/>
              <a:t>TCAS - Mentor</a:t>
            </a:r>
            <a:endParaRPr lang="en-GB" dirty="0"/>
          </a:p>
        </p:txBody>
      </p:sp>
      <p:sp>
        <p:nvSpPr>
          <p:cNvPr id="3" name="Content Placeholder 2"/>
          <p:cNvSpPr>
            <a:spLocks noGrp="1"/>
          </p:cNvSpPr>
          <p:nvPr>
            <p:ph idx="1"/>
          </p:nvPr>
        </p:nvSpPr>
        <p:spPr>
          <a:xfrm>
            <a:off x="7450750" y="763212"/>
            <a:ext cx="4423924" cy="4351338"/>
          </a:xfrm>
        </p:spPr>
        <p:txBody>
          <a:bodyPr>
            <a:normAutofit fontScale="92500" lnSpcReduction="20000"/>
          </a:bodyPr>
          <a:lstStyle/>
          <a:p>
            <a:pPr marL="0" indent="0">
              <a:buNone/>
            </a:pPr>
            <a:endParaRPr lang="en-GB" u="sng" dirty="0"/>
          </a:p>
          <a:p>
            <a:r>
              <a:rPr lang="en-GB" dirty="0" smtClean="0"/>
              <a:t>Select </a:t>
            </a:r>
            <a:r>
              <a:rPr lang="en-GB" dirty="0" smtClean="0">
                <a:solidFill>
                  <a:srgbClr val="FFFF00"/>
                </a:solidFill>
              </a:rPr>
              <a:t>Tab</a:t>
            </a:r>
            <a:r>
              <a:rPr lang="en-GB" dirty="0" smtClean="0"/>
              <a:t> – My Mentor</a:t>
            </a:r>
          </a:p>
          <a:p>
            <a:endParaRPr lang="en-GB" dirty="0"/>
          </a:p>
          <a:p>
            <a:r>
              <a:rPr lang="en-GB" dirty="0" smtClean="0"/>
              <a:t>Choose </a:t>
            </a:r>
            <a:r>
              <a:rPr lang="en-GB" dirty="0" smtClean="0">
                <a:solidFill>
                  <a:srgbClr val="FFFF00"/>
                </a:solidFill>
              </a:rPr>
              <a:t>correct college mentor </a:t>
            </a:r>
            <a:r>
              <a:rPr lang="en-GB" dirty="0" smtClean="0"/>
              <a:t>from the drop down list</a:t>
            </a:r>
          </a:p>
          <a:p>
            <a:endParaRPr lang="en-GB" dirty="0"/>
          </a:p>
          <a:p>
            <a:r>
              <a:rPr lang="en-GB" dirty="0" smtClean="0"/>
              <a:t>Select application year </a:t>
            </a:r>
            <a:r>
              <a:rPr lang="en-GB" dirty="0" smtClean="0">
                <a:solidFill>
                  <a:srgbClr val="FFFF00"/>
                </a:solidFill>
              </a:rPr>
              <a:t>2020-2021</a:t>
            </a:r>
          </a:p>
          <a:p>
            <a:endParaRPr lang="en-GB" dirty="0"/>
          </a:p>
          <a:p>
            <a:r>
              <a:rPr lang="en-GB" dirty="0" smtClean="0">
                <a:solidFill>
                  <a:srgbClr val="FFFF00"/>
                </a:solidFill>
              </a:rPr>
              <a:t>Save</a:t>
            </a:r>
            <a:r>
              <a:rPr lang="en-GB" dirty="0" smtClean="0"/>
              <a:t> using blue button</a:t>
            </a:r>
            <a:endParaRPr lang="en-GB" dirty="0"/>
          </a:p>
        </p:txBody>
      </p:sp>
      <p:pic>
        <p:nvPicPr>
          <p:cNvPr id="4" name="Picture 3"/>
          <p:cNvPicPr>
            <a:picLocks noChangeAspect="1"/>
          </p:cNvPicPr>
          <p:nvPr/>
        </p:nvPicPr>
        <p:blipFill rotWithShape="1">
          <a:blip r:embed="rId2"/>
          <a:srcRect l="7500" t="28117" r="5724" b="3722"/>
          <a:stretch/>
        </p:blipFill>
        <p:spPr>
          <a:xfrm>
            <a:off x="273336" y="1425994"/>
            <a:ext cx="7177414" cy="3169670"/>
          </a:xfrm>
          <a:prstGeom prst="rect">
            <a:avLst/>
          </a:prstGeom>
        </p:spPr>
      </p:pic>
      <p:sp>
        <p:nvSpPr>
          <p:cNvPr id="7" name="Right Arrow 6"/>
          <p:cNvSpPr/>
          <p:nvPr/>
        </p:nvSpPr>
        <p:spPr>
          <a:xfrm rot="18780851">
            <a:off x="-34767" y="3113861"/>
            <a:ext cx="938463" cy="31282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ight Arrow 7"/>
          <p:cNvSpPr/>
          <p:nvPr/>
        </p:nvSpPr>
        <p:spPr>
          <a:xfrm rot="18780851">
            <a:off x="2821679" y="4160828"/>
            <a:ext cx="938463" cy="31282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9" name="Right Arrow 8"/>
          <p:cNvSpPr/>
          <p:nvPr/>
        </p:nvSpPr>
        <p:spPr>
          <a:xfrm rot="18780851">
            <a:off x="6410386" y="4160826"/>
            <a:ext cx="938463" cy="31282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10" name="Right Arrow 9"/>
          <p:cNvSpPr/>
          <p:nvPr/>
        </p:nvSpPr>
        <p:spPr>
          <a:xfrm rot="18780851">
            <a:off x="399698" y="4718040"/>
            <a:ext cx="938463" cy="31282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Tree>
    <p:extLst>
      <p:ext uri="{BB962C8B-B14F-4D97-AF65-F5344CB8AC3E}">
        <p14:creationId xmlns:p14="http://schemas.microsoft.com/office/powerpoint/2010/main" val="4293725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89" y="-18569"/>
            <a:ext cx="10515600" cy="1325563"/>
          </a:xfrm>
        </p:spPr>
        <p:txBody>
          <a:bodyPr/>
          <a:lstStyle/>
          <a:p>
            <a:r>
              <a:rPr lang="en-GB" dirty="0" smtClean="0"/>
              <a:t>TCAS – My College Subjects</a:t>
            </a:r>
            <a:endParaRPr lang="en-GB" dirty="0"/>
          </a:p>
        </p:txBody>
      </p:sp>
      <p:sp>
        <p:nvSpPr>
          <p:cNvPr id="3" name="Content Placeholder 2"/>
          <p:cNvSpPr>
            <a:spLocks noGrp="1"/>
          </p:cNvSpPr>
          <p:nvPr>
            <p:ph idx="1"/>
          </p:nvPr>
        </p:nvSpPr>
        <p:spPr>
          <a:xfrm>
            <a:off x="529389" y="557547"/>
            <a:ext cx="11345285" cy="4351338"/>
          </a:xfrm>
        </p:spPr>
        <p:txBody>
          <a:bodyPr>
            <a:normAutofit/>
          </a:bodyPr>
          <a:lstStyle/>
          <a:p>
            <a:pPr marL="0" indent="0">
              <a:buNone/>
            </a:pPr>
            <a:endParaRPr lang="en-GB" u="sng" dirty="0"/>
          </a:p>
          <a:p>
            <a:r>
              <a:rPr lang="en-GB" dirty="0" smtClean="0"/>
              <a:t>Select </a:t>
            </a:r>
            <a:r>
              <a:rPr lang="en-GB" dirty="0" smtClean="0">
                <a:solidFill>
                  <a:srgbClr val="FFFF00"/>
                </a:solidFill>
              </a:rPr>
              <a:t>Tab</a:t>
            </a:r>
            <a:r>
              <a:rPr lang="en-GB" dirty="0" smtClean="0"/>
              <a:t> – My College subjects</a:t>
            </a:r>
          </a:p>
          <a:p>
            <a:endParaRPr lang="en-GB" dirty="0"/>
          </a:p>
          <a:p>
            <a:r>
              <a:rPr lang="en-GB" dirty="0" smtClean="0"/>
              <a:t>Click </a:t>
            </a:r>
            <a:r>
              <a:rPr lang="en-GB" dirty="0" smtClean="0">
                <a:solidFill>
                  <a:srgbClr val="FFFF00"/>
                </a:solidFill>
              </a:rPr>
              <a:t>Add subject</a:t>
            </a:r>
            <a:r>
              <a:rPr lang="en-GB" dirty="0" smtClean="0"/>
              <a:t>.  Choose </a:t>
            </a:r>
            <a:r>
              <a:rPr lang="en-GB" dirty="0" smtClean="0">
                <a:solidFill>
                  <a:srgbClr val="FFFF00"/>
                </a:solidFill>
              </a:rPr>
              <a:t>correct subjects  </a:t>
            </a:r>
            <a:r>
              <a:rPr lang="en-GB" dirty="0" smtClean="0"/>
              <a:t>from the drop down list. </a:t>
            </a:r>
            <a:r>
              <a:rPr lang="en-GB" dirty="0" smtClean="0">
                <a:solidFill>
                  <a:srgbClr val="FFFF00"/>
                </a:solidFill>
              </a:rPr>
              <a:t>Check</a:t>
            </a:r>
            <a:r>
              <a:rPr lang="en-GB" dirty="0" smtClean="0"/>
              <a:t> the box once completed.</a:t>
            </a:r>
          </a:p>
        </p:txBody>
      </p:sp>
      <p:pic>
        <p:nvPicPr>
          <p:cNvPr id="5" name="Picture 4"/>
          <p:cNvPicPr>
            <a:picLocks noChangeAspect="1"/>
          </p:cNvPicPr>
          <p:nvPr/>
        </p:nvPicPr>
        <p:blipFill rotWithShape="1">
          <a:blip r:embed="rId2"/>
          <a:srcRect l="8980" t="43858" r="5658" b="5592"/>
          <a:stretch/>
        </p:blipFill>
        <p:spPr>
          <a:xfrm>
            <a:off x="902368" y="3176338"/>
            <a:ext cx="10407315" cy="3465094"/>
          </a:xfrm>
          <a:prstGeom prst="rect">
            <a:avLst/>
          </a:prstGeom>
        </p:spPr>
      </p:pic>
      <p:sp>
        <p:nvSpPr>
          <p:cNvPr id="7" name="Right Arrow 6"/>
          <p:cNvSpPr/>
          <p:nvPr/>
        </p:nvSpPr>
        <p:spPr>
          <a:xfrm rot="18780851">
            <a:off x="1780672" y="3769375"/>
            <a:ext cx="938463" cy="31282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ight Arrow 7"/>
          <p:cNvSpPr/>
          <p:nvPr/>
        </p:nvSpPr>
        <p:spPr>
          <a:xfrm rot="2213578">
            <a:off x="158512" y="5899603"/>
            <a:ext cx="938463" cy="31282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9" name="Right Arrow 8"/>
          <p:cNvSpPr/>
          <p:nvPr/>
        </p:nvSpPr>
        <p:spPr>
          <a:xfrm rot="8026964">
            <a:off x="10575757" y="3369370"/>
            <a:ext cx="938463" cy="31282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Tree>
    <p:extLst>
      <p:ext uri="{BB962C8B-B14F-4D97-AF65-F5344CB8AC3E}">
        <p14:creationId xmlns:p14="http://schemas.microsoft.com/office/powerpoint/2010/main" val="1939179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876" t="63517" r="1334" b="5240"/>
          <a:stretch/>
        </p:blipFill>
        <p:spPr>
          <a:xfrm>
            <a:off x="413534" y="3914392"/>
            <a:ext cx="11069052" cy="2141621"/>
          </a:xfrm>
          <a:prstGeom prst="rect">
            <a:avLst/>
          </a:prstGeom>
        </p:spPr>
      </p:pic>
      <p:sp>
        <p:nvSpPr>
          <p:cNvPr id="2" name="Title 1"/>
          <p:cNvSpPr>
            <a:spLocks noGrp="1"/>
          </p:cNvSpPr>
          <p:nvPr>
            <p:ph type="title"/>
          </p:nvPr>
        </p:nvSpPr>
        <p:spPr>
          <a:xfrm>
            <a:off x="529389" y="-18569"/>
            <a:ext cx="10515600" cy="1325563"/>
          </a:xfrm>
        </p:spPr>
        <p:txBody>
          <a:bodyPr/>
          <a:lstStyle/>
          <a:p>
            <a:r>
              <a:rPr lang="en-GB" dirty="0" smtClean="0"/>
              <a:t>TCAS – My University Course</a:t>
            </a:r>
            <a:endParaRPr lang="en-GB" dirty="0"/>
          </a:p>
        </p:txBody>
      </p:sp>
      <p:sp>
        <p:nvSpPr>
          <p:cNvPr id="3" name="Content Placeholder 2"/>
          <p:cNvSpPr>
            <a:spLocks noGrp="1"/>
          </p:cNvSpPr>
          <p:nvPr>
            <p:ph idx="1"/>
          </p:nvPr>
        </p:nvSpPr>
        <p:spPr>
          <a:xfrm>
            <a:off x="529389" y="557547"/>
            <a:ext cx="11345285" cy="4351338"/>
          </a:xfrm>
        </p:spPr>
        <p:txBody>
          <a:bodyPr>
            <a:normAutofit/>
          </a:bodyPr>
          <a:lstStyle/>
          <a:p>
            <a:pPr marL="0" indent="0">
              <a:buNone/>
            </a:pPr>
            <a:endParaRPr lang="en-GB" u="sng" dirty="0"/>
          </a:p>
          <a:p>
            <a:r>
              <a:rPr lang="en-GB" dirty="0" smtClean="0"/>
              <a:t>Select </a:t>
            </a:r>
            <a:r>
              <a:rPr lang="en-GB" dirty="0" smtClean="0">
                <a:solidFill>
                  <a:srgbClr val="FFFF00"/>
                </a:solidFill>
              </a:rPr>
              <a:t>Tab</a:t>
            </a:r>
            <a:r>
              <a:rPr lang="en-GB" dirty="0" smtClean="0"/>
              <a:t> – My University</a:t>
            </a:r>
          </a:p>
          <a:p>
            <a:endParaRPr lang="en-GB" dirty="0"/>
          </a:p>
          <a:p>
            <a:r>
              <a:rPr lang="en-GB" dirty="0" smtClean="0"/>
              <a:t>Click </a:t>
            </a:r>
            <a:r>
              <a:rPr lang="en-GB" dirty="0" smtClean="0">
                <a:solidFill>
                  <a:srgbClr val="FFFF00"/>
                </a:solidFill>
              </a:rPr>
              <a:t>Add course</a:t>
            </a:r>
            <a:r>
              <a:rPr lang="en-GB" dirty="0" smtClean="0"/>
              <a:t>.  Free text your preferred </a:t>
            </a:r>
            <a:r>
              <a:rPr lang="en-GB" dirty="0" smtClean="0">
                <a:solidFill>
                  <a:srgbClr val="FFFF00"/>
                </a:solidFill>
              </a:rPr>
              <a:t>subjects</a:t>
            </a:r>
            <a:r>
              <a:rPr lang="en-GB" dirty="0" smtClean="0"/>
              <a:t>, possible </a:t>
            </a:r>
            <a:r>
              <a:rPr lang="en-GB" dirty="0" smtClean="0">
                <a:solidFill>
                  <a:srgbClr val="FFFF00"/>
                </a:solidFill>
              </a:rPr>
              <a:t>university </a:t>
            </a:r>
            <a:r>
              <a:rPr lang="en-GB" dirty="0" smtClean="0"/>
              <a:t>and likely </a:t>
            </a:r>
            <a:r>
              <a:rPr lang="en-GB" dirty="0" smtClean="0">
                <a:solidFill>
                  <a:srgbClr val="FFFF00"/>
                </a:solidFill>
              </a:rPr>
              <a:t>grade</a:t>
            </a:r>
            <a:r>
              <a:rPr lang="en-GB" dirty="0" smtClean="0"/>
              <a:t> requirement.  This does not have to be accurate and you can add more courses if you like.  It gives an indication of what you are interested in doing next and will help inform your referees writing.</a:t>
            </a:r>
          </a:p>
        </p:txBody>
      </p:sp>
      <p:sp>
        <p:nvSpPr>
          <p:cNvPr id="7" name="Right Arrow 6"/>
          <p:cNvSpPr/>
          <p:nvPr/>
        </p:nvSpPr>
        <p:spPr>
          <a:xfrm rot="19053076">
            <a:off x="3320713" y="4461817"/>
            <a:ext cx="938463" cy="31282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9" name="Right Arrow 8"/>
          <p:cNvSpPr/>
          <p:nvPr/>
        </p:nvSpPr>
        <p:spPr>
          <a:xfrm rot="8026964">
            <a:off x="10286078" y="4204976"/>
            <a:ext cx="938463" cy="31282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Tree>
    <p:extLst>
      <p:ext uri="{BB962C8B-B14F-4D97-AF65-F5344CB8AC3E}">
        <p14:creationId xmlns:p14="http://schemas.microsoft.com/office/powerpoint/2010/main" val="3774075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58" y="100431"/>
            <a:ext cx="10515600" cy="1325563"/>
          </a:xfrm>
        </p:spPr>
        <p:txBody>
          <a:bodyPr/>
          <a:lstStyle/>
          <a:p>
            <a:r>
              <a:rPr lang="en-GB" dirty="0" smtClean="0"/>
              <a:t>TCAS – My Subject References</a:t>
            </a:r>
            <a:endParaRPr lang="en-GB" dirty="0"/>
          </a:p>
        </p:txBody>
      </p:sp>
      <p:sp>
        <p:nvSpPr>
          <p:cNvPr id="3" name="Content Placeholder 2"/>
          <p:cNvSpPr>
            <a:spLocks noGrp="1"/>
          </p:cNvSpPr>
          <p:nvPr>
            <p:ph idx="1"/>
          </p:nvPr>
        </p:nvSpPr>
        <p:spPr>
          <a:xfrm>
            <a:off x="1266624" y="4854869"/>
            <a:ext cx="9208481" cy="4351338"/>
          </a:xfrm>
        </p:spPr>
        <p:txBody>
          <a:bodyPr>
            <a:normAutofit/>
          </a:bodyPr>
          <a:lstStyle/>
          <a:p>
            <a:r>
              <a:rPr lang="en-GB" dirty="0" smtClean="0"/>
              <a:t>Select </a:t>
            </a:r>
            <a:r>
              <a:rPr lang="en-GB" dirty="0" smtClean="0">
                <a:solidFill>
                  <a:srgbClr val="FFFF00"/>
                </a:solidFill>
              </a:rPr>
              <a:t>Tab</a:t>
            </a:r>
            <a:r>
              <a:rPr lang="en-GB" dirty="0" smtClean="0"/>
              <a:t> – My Subject References</a:t>
            </a:r>
            <a:endParaRPr lang="en-GB" dirty="0"/>
          </a:p>
          <a:p>
            <a:r>
              <a:rPr lang="en-GB" dirty="0" smtClean="0"/>
              <a:t>Click </a:t>
            </a:r>
            <a:r>
              <a:rPr lang="en-GB" dirty="0" smtClean="0">
                <a:solidFill>
                  <a:srgbClr val="FFFF00"/>
                </a:solidFill>
              </a:rPr>
              <a:t>Add teacher. Select subject and teacher </a:t>
            </a:r>
            <a:r>
              <a:rPr lang="en-GB" dirty="0" smtClean="0"/>
              <a:t>from the drop down list.  Select </a:t>
            </a:r>
            <a:r>
              <a:rPr lang="en-GB" dirty="0" smtClean="0">
                <a:solidFill>
                  <a:srgbClr val="FFFF00"/>
                </a:solidFill>
              </a:rPr>
              <a:t>TWO</a:t>
            </a:r>
            <a:r>
              <a:rPr lang="en-GB" dirty="0" smtClean="0"/>
              <a:t> of your timetabled teaching staff </a:t>
            </a:r>
            <a:r>
              <a:rPr lang="en-GB" dirty="0" smtClean="0">
                <a:solidFill>
                  <a:srgbClr val="FFFF00"/>
                </a:solidFill>
              </a:rPr>
              <a:t>per subject.  </a:t>
            </a:r>
            <a:r>
              <a:rPr lang="en-GB" dirty="0" smtClean="0">
                <a:solidFill>
                  <a:schemeClr val="accent1">
                    <a:lumMod val="40000"/>
                    <a:lumOff val="60000"/>
                  </a:schemeClr>
                </a:solidFill>
              </a:rPr>
              <a:t>Once completed, </a:t>
            </a:r>
            <a:r>
              <a:rPr lang="en-GB" dirty="0" smtClean="0">
                <a:solidFill>
                  <a:srgbClr val="FFFF00"/>
                </a:solidFill>
              </a:rPr>
              <a:t>check the box.</a:t>
            </a:r>
            <a:endParaRPr lang="en-GB" dirty="0">
              <a:solidFill>
                <a:srgbClr val="FFFF00"/>
              </a:solidFill>
            </a:endParaRPr>
          </a:p>
        </p:txBody>
      </p:sp>
      <p:pic>
        <p:nvPicPr>
          <p:cNvPr id="5" name="Picture 4"/>
          <p:cNvPicPr>
            <a:picLocks noChangeAspect="1"/>
          </p:cNvPicPr>
          <p:nvPr/>
        </p:nvPicPr>
        <p:blipFill rotWithShape="1">
          <a:blip r:embed="rId2"/>
          <a:srcRect l="8322" t="42188" r="5069" b="4087"/>
          <a:stretch/>
        </p:blipFill>
        <p:spPr>
          <a:xfrm>
            <a:off x="768537" y="1172217"/>
            <a:ext cx="10559441" cy="3682652"/>
          </a:xfrm>
          <a:prstGeom prst="rect">
            <a:avLst/>
          </a:prstGeom>
        </p:spPr>
      </p:pic>
      <p:sp>
        <p:nvSpPr>
          <p:cNvPr id="6" name="Right Arrow 5"/>
          <p:cNvSpPr/>
          <p:nvPr/>
        </p:nvSpPr>
        <p:spPr>
          <a:xfrm rot="18780851">
            <a:off x="4680283" y="1995142"/>
            <a:ext cx="938463" cy="31282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7" name="Right Arrow 6"/>
          <p:cNvSpPr/>
          <p:nvPr/>
        </p:nvSpPr>
        <p:spPr>
          <a:xfrm rot="7867503">
            <a:off x="10432310" y="1465913"/>
            <a:ext cx="938463" cy="31282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ight Arrow 7"/>
          <p:cNvSpPr/>
          <p:nvPr/>
        </p:nvSpPr>
        <p:spPr>
          <a:xfrm rot="19088071">
            <a:off x="188028" y="4894788"/>
            <a:ext cx="938463" cy="31282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Tree>
    <p:extLst>
      <p:ext uri="{BB962C8B-B14F-4D97-AF65-F5344CB8AC3E}">
        <p14:creationId xmlns:p14="http://schemas.microsoft.com/office/powerpoint/2010/main" val="1513810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993" t="28411" r="4276" b="18581"/>
          <a:stretch/>
        </p:blipFill>
        <p:spPr>
          <a:xfrm>
            <a:off x="669758" y="1187349"/>
            <a:ext cx="10696074" cy="3633537"/>
          </a:xfrm>
          <a:prstGeom prst="rect">
            <a:avLst/>
          </a:prstGeom>
        </p:spPr>
      </p:pic>
      <p:sp>
        <p:nvSpPr>
          <p:cNvPr id="2" name="Title 1"/>
          <p:cNvSpPr>
            <a:spLocks noGrp="1"/>
          </p:cNvSpPr>
          <p:nvPr>
            <p:ph type="title"/>
          </p:nvPr>
        </p:nvSpPr>
        <p:spPr>
          <a:xfrm>
            <a:off x="669758" y="100431"/>
            <a:ext cx="10515600" cy="1325563"/>
          </a:xfrm>
        </p:spPr>
        <p:txBody>
          <a:bodyPr/>
          <a:lstStyle/>
          <a:p>
            <a:r>
              <a:rPr lang="en-GB" dirty="0" smtClean="0"/>
              <a:t>TCAS – My Personal Statement</a:t>
            </a:r>
            <a:endParaRPr lang="en-GB" dirty="0"/>
          </a:p>
        </p:txBody>
      </p:sp>
      <p:sp>
        <p:nvSpPr>
          <p:cNvPr id="3" name="Content Placeholder 2"/>
          <p:cNvSpPr>
            <a:spLocks noGrp="1"/>
          </p:cNvSpPr>
          <p:nvPr>
            <p:ph idx="1"/>
          </p:nvPr>
        </p:nvSpPr>
        <p:spPr>
          <a:xfrm>
            <a:off x="1266624" y="4854869"/>
            <a:ext cx="9208481" cy="4351338"/>
          </a:xfrm>
        </p:spPr>
        <p:txBody>
          <a:bodyPr>
            <a:normAutofit/>
          </a:bodyPr>
          <a:lstStyle/>
          <a:p>
            <a:r>
              <a:rPr lang="en-GB" dirty="0" smtClean="0">
                <a:solidFill>
                  <a:srgbClr val="FFFF00"/>
                </a:solidFill>
              </a:rPr>
              <a:t>IGNORE</a:t>
            </a:r>
            <a:r>
              <a:rPr lang="en-GB" dirty="0" smtClean="0"/>
              <a:t> this </a:t>
            </a:r>
            <a:r>
              <a:rPr lang="en-GB" dirty="0" smtClean="0">
                <a:solidFill>
                  <a:srgbClr val="FFFF00"/>
                </a:solidFill>
              </a:rPr>
              <a:t>Tab</a:t>
            </a:r>
            <a:r>
              <a:rPr lang="en-GB" dirty="0" smtClean="0"/>
              <a:t> – All of our work on Personal Statements will now be completed using the </a:t>
            </a:r>
            <a:r>
              <a:rPr lang="en-GB" dirty="0" err="1" smtClean="0">
                <a:solidFill>
                  <a:srgbClr val="FFFF00"/>
                </a:solidFill>
              </a:rPr>
              <a:t>Unifrog</a:t>
            </a:r>
            <a:r>
              <a:rPr lang="en-GB" dirty="0" smtClean="0">
                <a:solidFill>
                  <a:srgbClr val="FFFF00"/>
                </a:solidFill>
              </a:rPr>
              <a:t> app</a:t>
            </a:r>
            <a:r>
              <a:rPr lang="en-GB" dirty="0" smtClean="0"/>
              <a:t>.</a:t>
            </a:r>
          </a:p>
          <a:p>
            <a:r>
              <a:rPr lang="en-GB" dirty="0" smtClean="0">
                <a:solidFill>
                  <a:srgbClr val="FFFF00"/>
                </a:solidFill>
              </a:rPr>
              <a:t>Do not add anything to this tab EVER. It will remain hidden and unloved forever more…</a:t>
            </a:r>
            <a:endParaRPr lang="en-GB" dirty="0">
              <a:solidFill>
                <a:srgbClr val="FFFF00"/>
              </a:solidFill>
            </a:endParaRPr>
          </a:p>
        </p:txBody>
      </p:sp>
      <p:sp>
        <p:nvSpPr>
          <p:cNvPr id="7" name="Right Arrow 6"/>
          <p:cNvSpPr/>
          <p:nvPr/>
        </p:nvSpPr>
        <p:spPr>
          <a:xfrm rot="7867503">
            <a:off x="7003309" y="3088590"/>
            <a:ext cx="938463" cy="31282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1555254649"/>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207</TotalTime>
  <Words>369</Words>
  <Application>Microsoft Office PowerPoint</Application>
  <PresentationFormat>Widescreen</PresentationFormat>
  <Paragraphs>53</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Corbel</vt:lpstr>
      <vt:lpstr>Depth</vt:lpstr>
      <vt:lpstr>TCAS</vt:lpstr>
      <vt:lpstr>Academic  Reference</vt:lpstr>
      <vt:lpstr>TCAS - Reference</vt:lpstr>
      <vt:lpstr>TCAS app</vt:lpstr>
      <vt:lpstr>TCAS - Mentor</vt:lpstr>
      <vt:lpstr>TCAS – My College Subjects</vt:lpstr>
      <vt:lpstr>TCAS – My University Course</vt:lpstr>
      <vt:lpstr>TCAS – My Subject References</vt:lpstr>
      <vt:lpstr>TCAS – My Personal Statement</vt:lpstr>
      <vt:lpstr>TCAS - Completed</vt:lpstr>
    </vt:vector>
  </TitlesOfParts>
  <Company>Torch Academy Gateway Trust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UCAS Application</dc:title>
  <dc:creator>Spencer Lawrence</dc:creator>
  <cp:lastModifiedBy>Spencer Lawrence</cp:lastModifiedBy>
  <cp:revision>28</cp:revision>
  <dcterms:created xsi:type="dcterms:W3CDTF">2020-07-07T19:30:04Z</dcterms:created>
  <dcterms:modified xsi:type="dcterms:W3CDTF">2020-08-30T12:41:45Z</dcterms:modified>
</cp:coreProperties>
</file>