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311" r:id="rId3"/>
    <p:sldId id="257" r:id="rId4"/>
    <p:sldId id="259" r:id="rId5"/>
    <p:sldId id="260" r:id="rId6"/>
    <p:sldId id="261" r:id="rId7"/>
    <p:sldId id="262" r:id="rId8"/>
    <p:sldId id="263" r:id="rId9"/>
    <p:sldId id="264" r:id="rId10"/>
    <p:sldId id="265" r:id="rId11"/>
    <p:sldId id="271" r:id="rId12"/>
    <p:sldId id="330" r:id="rId13"/>
    <p:sldId id="258" r:id="rId14"/>
    <p:sldId id="266" r:id="rId15"/>
    <p:sldId id="274" r:id="rId16"/>
    <p:sldId id="275" r:id="rId17"/>
    <p:sldId id="276" r:id="rId18"/>
    <p:sldId id="277" r:id="rId19"/>
    <p:sldId id="279" r:id="rId20"/>
    <p:sldId id="280" r:id="rId21"/>
    <p:sldId id="281" r:id="rId22"/>
    <p:sldId id="272" r:id="rId23"/>
    <p:sldId id="273" r:id="rId24"/>
    <p:sldId id="321" r:id="rId25"/>
    <p:sldId id="296"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69" r:id="rId41"/>
    <p:sldId id="297" r:id="rId42"/>
    <p:sldId id="298" r:id="rId43"/>
    <p:sldId id="299" r:id="rId44"/>
    <p:sldId id="300" r:id="rId45"/>
    <p:sldId id="331" r:id="rId46"/>
    <p:sldId id="301" r:id="rId47"/>
    <p:sldId id="302" r:id="rId48"/>
    <p:sldId id="303" r:id="rId49"/>
    <p:sldId id="308" r:id="rId50"/>
    <p:sldId id="309" r:id="rId51"/>
    <p:sldId id="310" r:id="rId52"/>
    <p:sldId id="313" r:id="rId53"/>
    <p:sldId id="320" r:id="rId54"/>
    <p:sldId id="326" r:id="rId55"/>
    <p:sldId id="327" r:id="rId56"/>
    <p:sldId id="328" r:id="rId57"/>
    <p:sldId id="312" r:id="rId58"/>
    <p:sldId id="332" r:id="rId59"/>
    <p:sldId id="333" r:id="rId60"/>
    <p:sldId id="334" r:id="rId61"/>
    <p:sldId id="314" r:id="rId62"/>
    <p:sldId id="315" r:id="rId63"/>
    <p:sldId id="317" r:id="rId64"/>
    <p:sldId id="316" r:id="rId65"/>
    <p:sldId id="318" r:id="rId66"/>
    <p:sldId id="322" r:id="rId67"/>
    <p:sldId id="319" r:id="rId68"/>
    <p:sldId id="32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8C2F0-E174-4954-8C14-3A7F8D88E779}" type="datetimeFigureOut">
              <a:rPr lang="en-GB" smtClean="0"/>
              <a:t>14/09/2015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2AD73-F8E9-4936-8532-CABFE7710259}" type="slidenum">
              <a:rPr lang="en-GB" smtClean="0"/>
              <a:t>‹#›</a:t>
            </a:fld>
            <a:endParaRPr lang="en-GB" dirty="0"/>
          </a:p>
        </p:txBody>
      </p:sp>
    </p:spTree>
    <p:extLst>
      <p:ext uri="{BB962C8B-B14F-4D97-AF65-F5344CB8AC3E}">
        <p14:creationId xmlns:p14="http://schemas.microsoft.com/office/powerpoint/2010/main" val="322266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Separate sessions on personal statements and tutors writing UCAS references</a:t>
            </a:r>
            <a:endParaRPr lang="en-GB" dirty="0"/>
          </a:p>
        </p:txBody>
      </p:sp>
      <p:sp>
        <p:nvSpPr>
          <p:cNvPr id="4" name="Slide Number Placeholder 3"/>
          <p:cNvSpPr>
            <a:spLocks noGrp="1"/>
          </p:cNvSpPr>
          <p:nvPr>
            <p:ph type="sldNum" sz="quarter" idx="10"/>
          </p:nvPr>
        </p:nvSpPr>
        <p:spPr/>
        <p:txBody>
          <a:bodyPr/>
          <a:lstStyle/>
          <a:p>
            <a:fld id="{38BC6466-C287-4523-B479-1F4906E92444}" type="slidenum">
              <a:rPr lang="en-GB" smtClean="0"/>
              <a:t>51</a:t>
            </a:fld>
            <a:endParaRPr lang="en-GB"/>
          </a:p>
        </p:txBody>
      </p:sp>
    </p:spTree>
    <p:extLst>
      <p:ext uri="{BB962C8B-B14F-4D97-AF65-F5344CB8AC3E}">
        <p14:creationId xmlns:p14="http://schemas.microsoft.com/office/powerpoint/2010/main" val="41891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F57E2C-E3E1-4F04-8A4B-AA36743552CB}" type="datetimeFigureOut">
              <a:rPr lang="en-GB" smtClean="0"/>
              <a:t>14/09/2015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587F8E-6D5C-4F75-B320-76EE8CF64642}" type="slidenum">
              <a:rPr lang="en-GB" smtClean="0"/>
              <a:t>‹#›</a:t>
            </a:fld>
            <a:endParaRPr lang="en-GB" dirty="0"/>
          </a:p>
        </p:txBody>
      </p:sp>
    </p:spTree>
    <p:extLst>
      <p:ext uri="{BB962C8B-B14F-4D97-AF65-F5344CB8AC3E}">
        <p14:creationId xmlns:p14="http://schemas.microsoft.com/office/powerpoint/2010/main" val="22571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F57E2C-E3E1-4F04-8A4B-AA36743552CB}" type="datetimeFigureOut">
              <a:rPr lang="en-GB" smtClean="0"/>
              <a:t>14/09/2015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587F8E-6D5C-4F75-B320-76EE8CF64642}" type="slidenum">
              <a:rPr lang="en-GB" smtClean="0"/>
              <a:t>‹#›</a:t>
            </a:fld>
            <a:endParaRPr lang="en-GB" dirty="0"/>
          </a:p>
        </p:txBody>
      </p:sp>
    </p:spTree>
    <p:extLst>
      <p:ext uri="{BB962C8B-B14F-4D97-AF65-F5344CB8AC3E}">
        <p14:creationId xmlns:p14="http://schemas.microsoft.com/office/powerpoint/2010/main" val="173022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F57E2C-E3E1-4F04-8A4B-AA36743552CB}" type="datetimeFigureOut">
              <a:rPr lang="en-GB" smtClean="0"/>
              <a:t>14/09/2015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587F8E-6D5C-4F75-B320-76EE8CF64642}" type="slidenum">
              <a:rPr lang="en-GB" smtClean="0"/>
              <a:t>‹#›</a:t>
            </a:fld>
            <a:endParaRPr lang="en-GB" dirty="0"/>
          </a:p>
        </p:txBody>
      </p:sp>
    </p:spTree>
    <p:extLst>
      <p:ext uri="{BB962C8B-B14F-4D97-AF65-F5344CB8AC3E}">
        <p14:creationId xmlns:p14="http://schemas.microsoft.com/office/powerpoint/2010/main" val="52904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F57E2C-E3E1-4F04-8A4B-AA36743552CB}" type="datetimeFigureOut">
              <a:rPr lang="en-GB" smtClean="0"/>
              <a:t>14/09/2015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587F8E-6D5C-4F75-B320-76EE8CF64642}" type="slidenum">
              <a:rPr lang="en-GB" smtClean="0"/>
              <a:t>‹#›</a:t>
            </a:fld>
            <a:endParaRPr lang="en-GB" dirty="0"/>
          </a:p>
        </p:txBody>
      </p:sp>
    </p:spTree>
    <p:extLst>
      <p:ext uri="{BB962C8B-B14F-4D97-AF65-F5344CB8AC3E}">
        <p14:creationId xmlns:p14="http://schemas.microsoft.com/office/powerpoint/2010/main" val="311507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F57E2C-E3E1-4F04-8A4B-AA36743552CB}" type="datetimeFigureOut">
              <a:rPr lang="en-GB" smtClean="0"/>
              <a:t>14/09/2015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587F8E-6D5C-4F75-B320-76EE8CF64642}" type="slidenum">
              <a:rPr lang="en-GB" smtClean="0"/>
              <a:t>‹#›</a:t>
            </a:fld>
            <a:endParaRPr lang="en-GB" dirty="0"/>
          </a:p>
        </p:txBody>
      </p:sp>
    </p:spTree>
    <p:extLst>
      <p:ext uri="{BB962C8B-B14F-4D97-AF65-F5344CB8AC3E}">
        <p14:creationId xmlns:p14="http://schemas.microsoft.com/office/powerpoint/2010/main" val="227576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F57E2C-E3E1-4F04-8A4B-AA36743552CB}" type="datetimeFigureOut">
              <a:rPr lang="en-GB" smtClean="0"/>
              <a:t>14/09/2015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587F8E-6D5C-4F75-B320-76EE8CF64642}" type="slidenum">
              <a:rPr lang="en-GB" smtClean="0"/>
              <a:t>‹#›</a:t>
            </a:fld>
            <a:endParaRPr lang="en-GB" dirty="0"/>
          </a:p>
        </p:txBody>
      </p:sp>
    </p:spTree>
    <p:extLst>
      <p:ext uri="{BB962C8B-B14F-4D97-AF65-F5344CB8AC3E}">
        <p14:creationId xmlns:p14="http://schemas.microsoft.com/office/powerpoint/2010/main" val="222268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F57E2C-E3E1-4F04-8A4B-AA36743552CB}" type="datetimeFigureOut">
              <a:rPr lang="en-GB" smtClean="0"/>
              <a:t>14/09/2015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7587F8E-6D5C-4F75-B320-76EE8CF64642}" type="slidenum">
              <a:rPr lang="en-GB" smtClean="0"/>
              <a:t>‹#›</a:t>
            </a:fld>
            <a:endParaRPr lang="en-GB" dirty="0"/>
          </a:p>
        </p:txBody>
      </p:sp>
    </p:spTree>
    <p:extLst>
      <p:ext uri="{BB962C8B-B14F-4D97-AF65-F5344CB8AC3E}">
        <p14:creationId xmlns:p14="http://schemas.microsoft.com/office/powerpoint/2010/main" val="186244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F57E2C-E3E1-4F04-8A4B-AA36743552CB}" type="datetimeFigureOut">
              <a:rPr lang="en-GB" smtClean="0"/>
              <a:t>14/09/2015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7587F8E-6D5C-4F75-B320-76EE8CF64642}" type="slidenum">
              <a:rPr lang="en-GB" smtClean="0"/>
              <a:t>‹#›</a:t>
            </a:fld>
            <a:endParaRPr lang="en-GB" dirty="0"/>
          </a:p>
        </p:txBody>
      </p:sp>
    </p:spTree>
    <p:extLst>
      <p:ext uri="{BB962C8B-B14F-4D97-AF65-F5344CB8AC3E}">
        <p14:creationId xmlns:p14="http://schemas.microsoft.com/office/powerpoint/2010/main" val="394516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57E2C-E3E1-4F04-8A4B-AA36743552CB}" type="datetimeFigureOut">
              <a:rPr lang="en-GB" smtClean="0"/>
              <a:t>14/09/2015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7587F8E-6D5C-4F75-B320-76EE8CF64642}" type="slidenum">
              <a:rPr lang="en-GB" smtClean="0"/>
              <a:t>‹#›</a:t>
            </a:fld>
            <a:endParaRPr lang="en-GB" dirty="0"/>
          </a:p>
        </p:txBody>
      </p:sp>
    </p:spTree>
    <p:extLst>
      <p:ext uri="{BB962C8B-B14F-4D97-AF65-F5344CB8AC3E}">
        <p14:creationId xmlns:p14="http://schemas.microsoft.com/office/powerpoint/2010/main" val="195032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57E2C-E3E1-4F04-8A4B-AA36743552CB}" type="datetimeFigureOut">
              <a:rPr lang="en-GB" smtClean="0"/>
              <a:t>14/09/2015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587F8E-6D5C-4F75-B320-76EE8CF64642}" type="slidenum">
              <a:rPr lang="en-GB" smtClean="0"/>
              <a:t>‹#›</a:t>
            </a:fld>
            <a:endParaRPr lang="en-GB" dirty="0"/>
          </a:p>
        </p:txBody>
      </p:sp>
    </p:spTree>
    <p:extLst>
      <p:ext uri="{BB962C8B-B14F-4D97-AF65-F5344CB8AC3E}">
        <p14:creationId xmlns:p14="http://schemas.microsoft.com/office/powerpoint/2010/main" val="1259561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57E2C-E3E1-4F04-8A4B-AA36743552CB}" type="datetimeFigureOut">
              <a:rPr lang="en-GB" smtClean="0"/>
              <a:t>14/09/2015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587F8E-6D5C-4F75-B320-76EE8CF64642}" type="slidenum">
              <a:rPr lang="en-GB" smtClean="0"/>
              <a:t>‹#›</a:t>
            </a:fld>
            <a:endParaRPr lang="en-GB" dirty="0"/>
          </a:p>
        </p:txBody>
      </p:sp>
    </p:spTree>
    <p:extLst>
      <p:ext uri="{BB962C8B-B14F-4D97-AF65-F5344CB8AC3E}">
        <p14:creationId xmlns:p14="http://schemas.microsoft.com/office/powerpoint/2010/main" val="309791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57E2C-E3E1-4F04-8A4B-AA36743552CB}" type="datetimeFigureOut">
              <a:rPr lang="en-GB" smtClean="0"/>
              <a:t>14/09/2015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87F8E-6D5C-4F75-B320-76EE8CF64642}" type="slidenum">
              <a:rPr lang="en-GB" smtClean="0"/>
              <a:t>‹#›</a:t>
            </a:fld>
            <a:endParaRPr lang="en-GB" dirty="0"/>
          </a:p>
        </p:txBody>
      </p:sp>
    </p:spTree>
    <p:extLst>
      <p:ext uri="{BB962C8B-B14F-4D97-AF65-F5344CB8AC3E}">
        <p14:creationId xmlns:p14="http://schemas.microsoft.com/office/powerpoint/2010/main" val="2877278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toothill.notts.sch.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ucas.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ucas.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opendays.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ucas.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uca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university.which.co.u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sgraham@toothillschool.co.uk"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nationalcareersservice.direct.gov.uk/" TargetMode="External"/><Relationship Id="rId2" Type="http://schemas.openxmlformats.org/officeDocument/2006/relationships/hyperlink" Target="http://www.plotr.co.uk/" TargetMode="External"/><Relationship Id="rId1" Type="http://schemas.openxmlformats.org/officeDocument/2006/relationships/slideLayout" Target="../slideLayouts/slideLayout2.xml"/><Relationship Id="rId4" Type="http://schemas.openxmlformats.org/officeDocument/2006/relationships/hyperlink" Target="http://www.careerpilot.org.uk/"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apprenticeshipvacancymatchingservice.lsc.gov.uk/" TargetMode="External"/><Relationship Id="rId2" Type="http://schemas.openxmlformats.org/officeDocument/2006/relationships/hyperlink" Target="http://www.apprenticeships.org.uk/"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apprenticeship.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apprenticeship.or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mailto:info@prostartuk.co.uk" TargetMode="External"/><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Parent Information Evening</a:t>
            </a:r>
            <a:endParaRPr lang="en-GB" dirty="0"/>
          </a:p>
        </p:txBody>
      </p:sp>
      <p:sp>
        <p:nvSpPr>
          <p:cNvPr id="3" name="Subtitle 2"/>
          <p:cNvSpPr>
            <a:spLocks noGrp="1"/>
          </p:cNvSpPr>
          <p:nvPr>
            <p:ph type="subTitle" idx="1"/>
          </p:nvPr>
        </p:nvSpPr>
        <p:spPr/>
        <p:txBody>
          <a:bodyPr/>
          <a:lstStyle/>
          <a:p>
            <a:r>
              <a:rPr lang="en-GB" dirty="0" smtClean="0"/>
              <a:t>Wednesday 16</a:t>
            </a:r>
            <a:r>
              <a:rPr lang="en-GB" baseline="30000" dirty="0" smtClean="0"/>
              <a:t>th</a:t>
            </a:r>
            <a:r>
              <a:rPr lang="en-GB" dirty="0" smtClean="0"/>
              <a:t> September 2015</a:t>
            </a:r>
            <a:endParaRPr lang="en-GB" dirty="0"/>
          </a:p>
        </p:txBody>
      </p:sp>
    </p:spTree>
    <p:extLst>
      <p:ext uri="{BB962C8B-B14F-4D97-AF65-F5344CB8AC3E}">
        <p14:creationId xmlns:p14="http://schemas.microsoft.com/office/powerpoint/2010/main" val="63485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050" y="325285"/>
            <a:ext cx="953768" cy="1446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91544" y="2996952"/>
            <a:ext cx="8229600" cy="634082"/>
          </a:xfrm>
        </p:spPr>
        <p:txBody>
          <a:bodyPr>
            <a:normAutofit fontScale="90000"/>
          </a:bodyPr>
          <a:lstStyle/>
          <a:p>
            <a:pPr algn="ctr"/>
            <a:r>
              <a:rPr lang="en-GB" b="1" u="sng" dirty="0" smtClean="0"/>
              <a:t>Advantages and disadvantages?</a:t>
            </a:r>
            <a:endParaRPr lang="en-GB" b="1" u="sng"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850" y="213151"/>
            <a:ext cx="1326004" cy="88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403" y="1163059"/>
            <a:ext cx="1421083" cy="94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043636" y="2315678"/>
            <a:ext cx="2567314" cy="400110"/>
          </a:xfrm>
          <a:prstGeom prst="rect">
            <a:avLst/>
          </a:prstGeom>
          <a:noFill/>
        </p:spPr>
        <p:txBody>
          <a:bodyPr wrap="square" rtlCol="0">
            <a:spAutoFit/>
          </a:bodyPr>
          <a:lstStyle/>
          <a:p>
            <a:r>
              <a:rPr lang="en-GB" sz="2000" dirty="0"/>
              <a:t>3. Art, theatre, dance?</a:t>
            </a: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4948" y="133629"/>
            <a:ext cx="2016224" cy="146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844721" y="1624203"/>
            <a:ext cx="2488801" cy="707886"/>
          </a:xfrm>
          <a:prstGeom prst="rect">
            <a:avLst/>
          </a:prstGeom>
          <a:noFill/>
        </p:spPr>
        <p:txBody>
          <a:bodyPr wrap="square" rtlCol="0">
            <a:spAutoFit/>
          </a:bodyPr>
          <a:lstStyle/>
          <a:p>
            <a:pPr algn="ctr"/>
            <a:r>
              <a:rPr lang="en-GB" sz="2000" dirty="0"/>
              <a:t>4. Further education?</a:t>
            </a:r>
          </a:p>
          <a:p>
            <a:pPr algn="ctr"/>
            <a:r>
              <a:rPr lang="en-GB" sz="2000" dirty="0"/>
              <a:t>Vocational courses</a:t>
            </a:r>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577" y="4144047"/>
            <a:ext cx="2304256" cy="129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717305" y="5747201"/>
            <a:ext cx="2488801" cy="400110"/>
          </a:xfrm>
          <a:prstGeom prst="rect">
            <a:avLst/>
          </a:prstGeom>
          <a:noFill/>
        </p:spPr>
        <p:txBody>
          <a:bodyPr wrap="square" rtlCol="0">
            <a:spAutoFit/>
          </a:bodyPr>
          <a:lstStyle/>
          <a:p>
            <a:pPr algn="ctr"/>
            <a:r>
              <a:rPr lang="en-GB" sz="2000" dirty="0"/>
              <a:t>5. Getting a job?</a:t>
            </a:r>
          </a:p>
        </p:txBody>
      </p:sp>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2532" y="4161790"/>
            <a:ext cx="2941057" cy="138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7818659" y="5852924"/>
            <a:ext cx="2488801" cy="400110"/>
          </a:xfrm>
          <a:prstGeom prst="rect">
            <a:avLst/>
          </a:prstGeom>
          <a:noFill/>
        </p:spPr>
        <p:txBody>
          <a:bodyPr wrap="square" rtlCol="0">
            <a:spAutoFit/>
          </a:bodyPr>
          <a:lstStyle/>
          <a:p>
            <a:pPr algn="ctr"/>
            <a:r>
              <a:rPr lang="en-GB" sz="2000" dirty="0"/>
              <a:t>6. Gap year?</a:t>
            </a:r>
          </a:p>
        </p:txBody>
      </p:sp>
      <p:sp>
        <p:nvSpPr>
          <p:cNvPr id="3" name="TextBox 2"/>
          <p:cNvSpPr txBox="1"/>
          <p:nvPr/>
        </p:nvSpPr>
        <p:spPr>
          <a:xfrm>
            <a:off x="4610950" y="213150"/>
            <a:ext cx="1485050" cy="2308324"/>
          </a:xfrm>
          <a:prstGeom prst="rect">
            <a:avLst/>
          </a:prstGeom>
          <a:noFill/>
        </p:spPr>
        <p:txBody>
          <a:bodyPr wrap="square" rtlCol="0">
            <a:spAutoFit/>
          </a:bodyPr>
          <a:lstStyle/>
          <a:p>
            <a:r>
              <a:rPr lang="en-GB" dirty="0">
                <a:solidFill>
                  <a:srgbClr val="FF0000"/>
                </a:solidFill>
              </a:rPr>
              <a:t>Doing something you love, but in a highly competitive and generally low paid sphere?</a:t>
            </a:r>
          </a:p>
        </p:txBody>
      </p:sp>
      <p:sp>
        <p:nvSpPr>
          <p:cNvPr id="19" name="TextBox 18"/>
          <p:cNvSpPr txBox="1"/>
          <p:nvPr/>
        </p:nvSpPr>
        <p:spPr>
          <a:xfrm>
            <a:off x="6359670" y="354399"/>
            <a:ext cx="1485050" cy="1754326"/>
          </a:xfrm>
          <a:prstGeom prst="rect">
            <a:avLst/>
          </a:prstGeom>
          <a:noFill/>
        </p:spPr>
        <p:txBody>
          <a:bodyPr wrap="square" rtlCol="0">
            <a:spAutoFit/>
          </a:bodyPr>
          <a:lstStyle/>
          <a:p>
            <a:r>
              <a:rPr lang="en-GB" dirty="0">
                <a:solidFill>
                  <a:srgbClr val="FF0000"/>
                </a:solidFill>
              </a:rPr>
              <a:t>Further study like A Levels, but doesn’t necessarily put you on path to a job?</a:t>
            </a:r>
          </a:p>
        </p:txBody>
      </p:sp>
      <p:sp>
        <p:nvSpPr>
          <p:cNvPr id="20" name="TextBox 19"/>
          <p:cNvSpPr txBox="1"/>
          <p:nvPr/>
        </p:nvSpPr>
        <p:spPr>
          <a:xfrm>
            <a:off x="4206105" y="3993788"/>
            <a:ext cx="1485050" cy="1754326"/>
          </a:xfrm>
          <a:prstGeom prst="rect">
            <a:avLst/>
          </a:prstGeom>
          <a:noFill/>
        </p:spPr>
        <p:txBody>
          <a:bodyPr wrap="square" rtlCol="0">
            <a:spAutoFit/>
          </a:bodyPr>
          <a:lstStyle/>
          <a:p>
            <a:r>
              <a:rPr lang="en-GB" dirty="0">
                <a:solidFill>
                  <a:srgbClr val="FF0000"/>
                </a:solidFill>
              </a:rPr>
              <a:t>Pay straight away now, but may limit your earnings later on in life?</a:t>
            </a:r>
          </a:p>
        </p:txBody>
      </p:sp>
      <p:sp>
        <p:nvSpPr>
          <p:cNvPr id="21" name="TextBox 20"/>
          <p:cNvSpPr txBox="1"/>
          <p:nvPr/>
        </p:nvSpPr>
        <p:spPr>
          <a:xfrm>
            <a:off x="6079082" y="3993788"/>
            <a:ext cx="1485050" cy="2308324"/>
          </a:xfrm>
          <a:prstGeom prst="rect">
            <a:avLst/>
          </a:prstGeom>
          <a:noFill/>
        </p:spPr>
        <p:txBody>
          <a:bodyPr wrap="square" rtlCol="0">
            <a:spAutoFit/>
          </a:bodyPr>
          <a:lstStyle/>
          <a:p>
            <a:r>
              <a:rPr lang="en-GB" dirty="0">
                <a:solidFill>
                  <a:srgbClr val="FF0000"/>
                </a:solidFill>
              </a:rPr>
              <a:t>Amazing life experiences, but costs money and you will still have to do something afterwards…?</a:t>
            </a:r>
          </a:p>
        </p:txBody>
      </p:sp>
    </p:spTree>
    <p:extLst>
      <p:ext uri="{BB962C8B-B14F-4D97-AF65-F5344CB8AC3E}">
        <p14:creationId xmlns:p14="http://schemas.microsoft.com/office/powerpoint/2010/main" val="3440458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2895" y="1910255"/>
            <a:ext cx="3970784" cy="1143000"/>
          </a:xfrm>
        </p:spPr>
        <p:txBody>
          <a:bodyPr/>
          <a:lstStyle/>
          <a:p>
            <a:r>
              <a:rPr lang="en-GB" b="1" dirty="0" smtClean="0"/>
              <a:t>www.ucas.com</a:t>
            </a:r>
            <a:endParaRPr lang="en-GB" b="1" dirty="0"/>
          </a:p>
        </p:txBody>
      </p:sp>
      <p:sp>
        <p:nvSpPr>
          <p:cNvPr id="3" name="Content Placeholder 2"/>
          <p:cNvSpPr>
            <a:spLocks noGrp="1"/>
          </p:cNvSpPr>
          <p:nvPr>
            <p:ph idx="1"/>
          </p:nvPr>
        </p:nvSpPr>
        <p:spPr>
          <a:xfrm>
            <a:off x="838200" y="3696237"/>
            <a:ext cx="10515600" cy="2480726"/>
          </a:xfrm>
        </p:spPr>
        <p:txBody>
          <a:bodyPr>
            <a:normAutofit/>
          </a:bodyPr>
          <a:lstStyle/>
          <a:p>
            <a:pPr marL="0" indent="0" algn="ctr">
              <a:buNone/>
            </a:pPr>
            <a:r>
              <a:rPr lang="en-GB" sz="4000" b="1" u="sng" dirty="0" smtClean="0"/>
              <a:t>U</a:t>
            </a:r>
            <a:r>
              <a:rPr lang="en-GB" sz="4000" dirty="0" smtClean="0"/>
              <a:t>niversities and </a:t>
            </a:r>
            <a:r>
              <a:rPr lang="en-GB" sz="4000" b="1" u="sng" dirty="0" smtClean="0"/>
              <a:t>C</a:t>
            </a:r>
            <a:r>
              <a:rPr lang="en-GB" sz="4000" dirty="0" smtClean="0"/>
              <a:t>olleges </a:t>
            </a:r>
            <a:r>
              <a:rPr lang="en-GB" sz="4000" b="1" u="sng" dirty="0" smtClean="0"/>
              <a:t>A</a:t>
            </a:r>
            <a:r>
              <a:rPr lang="en-GB" sz="4000" dirty="0" smtClean="0"/>
              <a:t>dmissions </a:t>
            </a:r>
            <a:r>
              <a:rPr lang="en-GB" sz="4000" b="1" u="sng" dirty="0" smtClean="0"/>
              <a:t>S</a:t>
            </a:r>
            <a:r>
              <a:rPr lang="en-GB" sz="4000" dirty="0" smtClean="0"/>
              <a:t>ystem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301" y="1308962"/>
            <a:ext cx="3960440" cy="2052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613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Overview of session:</a:t>
            </a:r>
            <a:endParaRPr lang="en-GB" b="1" u="sng" dirty="0"/>
          </a:p>
        </p:txBody>
      </p:sp>
      <p:sp>
        <p:nvSpPr>
          <p:cNvPr id="3" name="Content Placeholder 2"/>
          <p:cNvSpPr>
            <a:spLocks noGrp="1"/>
          </p:cNvSpPr>
          <p:nvPr>
            <p:ph idx="1"/>
          </p:nvPr>
        </p:nvSpPr>
        <p:spPr>
          <a:xfrm>
            <a:off x="838200" y="1825625"/>
            <a:ext cx="5047445" cy="4351338"/>
          </a:xfrm>
        </p:spPr>
        <p:txBody>
          <a:bodyPr/>
          <a:lstStyle/>
          <a:p>
            <a:pPr marL="0" indent="0" algn="ctr">
              <a:buNone/>
            </a:pPr>
            <a:r>
              <a:rPr lang="en-GB" b="1" u="sng" dirty="0" smtClean="0">
                <a:solidFill>
                  <a:srgbClr val="C00000"/>
                </a:solidFill>
              </a:rPr>
              <a:t>UCAS</a:t>
            </a:r>
          </a:p>
          <a:p>
            <a:pPr marL="514350" indent="-514350">
              <a:buAutoNum type="arabicPeriod"/>
            </a:pPr>
            <a:r>
              <a:rPr lang="en-GB" b="1" dirty="0" smtClean="0">
                <a:solidFill>
                  <a:srgbClr val="C00000"/>
                </a:solidFill>
              </a:rPr>
              <a:t>Deciding whether to go to university.</a:t>
            </a:r>
          </a:p>
          <a:p>
            <a:pPr marL="514350" indent="-514350">
              <a:buAutoNum type="arabicPeriod"/>
            </a:pPr>
            <a:r>
              <a:rPr lang="en-GB" b="1" dirty="0" smtClean="0">
                <a:solidFill>
                  <a:srgbClr val="C00000"/>
                </a:solidFill>
              </a:rPr>
              <a:t>Deciding which universities and courses to choose.</a:t>
            </a:r>
          </a:p>
          <a:p>
            <a:pPr marL="514350" indent="-514350">
              <a:buAutoNum type="arabicPeriod"/>
            </a:pPr>
            <a:r>
              <a:rPr lang="en-GB" b="1" dirty="0" smtClean="0">
                <a:solidFill>
                  <a:srgbClr val="C00000"/>
                </a:solidFill>
              </a:rPr>
              <a:t>Registering on UCAS.</a:t>
            </a:r>
          </a:p>
          <a:p>
            <a:pPr marL="514350" indent="-514350">
              <a:buAutoNum type="arabicPeriod"/>
            </a:pPr>
            <a:r>
              <a:rPr lang="en-GB" b="1" dirty="0" smtClean="0">
                <a:solidFill>
                  <a:srgbClr val="C00000"/>
                </a:solidFill>
              </a:rPr>
              <a:t>Applying on UCAS.</a:t>
            </a:r>
          </a:p>
          <a:p>
            <a:pPr marL="514350" indent="-514350">
              <a:buAutoNum type="arabicPeriod"/>
            </a:pPr>
            <a:r>
              <a:rPr lang="en-GB" b="1" dirty="0" smtClean="0">
                <a:solidFill>
                  <a:srgbClr val="C00000"/>
                </a:solidFill>
              </a:rPr>
              <a:t>Personal statements.</a:t>
            </a:r>
            <a:endParaRPr lang="en-GB" b="1" dirty="0">
              <a:solidFill>
                <a:srgbClr val="C00000"/>
              </a:solidFill>
            </a:endParaRPr>
          </a:p>
        </p:txBody>
      </p:sp>
      <p:sp>
        <p:nvSpPr>
          <p:cNvPr id="4" name="Content Placeholder 2"/>
          <p:cNvSpPr txBox="1">
            <a:spLocks/>
          </p:cNvSpPr>
          <p:nvPr/>
        </p:nvSpPr>
        <p:spPr>
          <a:xfrm>
            <a:off x="6306355" y="1825625"/>
            <a:ext cx="504744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u="sng" dirty="0" smtClean="0"/>
              <a:t>Alternatives to university</a:t>
            </a:r>
          </a:p>
          <a:p>
            <a:pPr marL="514350" indent="-514350">
              <a:buFont typeface="Arial" panose="020B0604020202020204" pitchFamily="34" charset="0"/>
              <a:buAutoNum type="arabicPeriod"/>
            </a:pPr>
            <a:r>
              <a:rPr lang="en-GB" dirty="0" smtClean="0"/>
              <a:t>Brief overview of options.</a:t>
            </a:r>
          </a:p>
          <a:p>
            <a:pPr marL="514350" indent="-514350">
              <a:buFont typeface="Arial" panose="020B0604020202020204" pitchFamily="34" charset="0"/>
              <a:buAutoNum type="arabicPeriod"/>
            </a:pPr>
            <a:r>
              <a:rPr lang="en-GB" dirty="0" smtClean="0"/>
              <a:t>Where to find out more.</a:t>
            </a:r>
          </a:p>
          <a:p>
            <a:pPr marL="514350" indent="-514350">
              <a:buFont typeface="Arial" panose="020B0604020202020204" pitchFamily="34" charset="0"/>
              <a:buAutoNum type="arabicPeriod"/>
            </a:pPr>
            <a:r>
              <a:rPr lang="en-GB" dirty="0" smtClean="0"/>
              <a:t>What students need to be doing.</a:t>
            </a:r>
          </a:p>
          <a:p>
            <a:pPr marL="514350" indent="-514350">
              <a:buFont typeface="Arial" panose="020B0604020202020204" pitchFamily="34" charset="0"/>
              <a:buAutoNum type="arabicPeriod"/>
            </a:pPr>
            <a:r>
              <a:rPr lang="en-GB" dirty="0" smtClean="0"/>
              <a:t>Signing up to recruitment agencies.</a:t>
            </a:r>
          </a:p>
          <a:p>
            <a:pPr marL="514350" indent="-514350">
              <a:buFont typeface="Arial" panose="020B0604020202020204" pitchFamily="34" charset="0"/>
              <a:buAutoNum type="arabicPeriod"/>
            </a:pPr>
            <a:r>
              <a:rPr lang="en-GB" dirty="0" smtClean="0"/>
              <a:t>CVs and Cover letters.</a:t>
            </a:r>
          </a:p>
        </p:txBody>
      </p:sp>
    </p:spTree>
    <p:extLst>
      <p:ext uri="{BB962C8B-B14F-4D97-AF65-F5344CB8AC3E}">
        <p14:creationId xmlns:p14="http://schemas.microsoft.com/office/powerpoint/2010/main" val="386166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1. Deciding whether or not to go to university</a:t>
            </a:r>
            <a:endParaRPr lang="en-GB" b="1" u="sng" dirty="0"/>
          </a:p>
        </p:txBody>
      </p:sp>
      <p:sp>
        <p:nvSpPr>
          <p:cNvPr id="4" name="TextBox 3"/>
          <p:cNvSpPr txBox="1"/>
          <p:nvPr/>
        </p:nvSpPr>
        <p:spPr>
          <a:xfrm>
            <a:off x="838200" y="1690688"/>
            <a:ext cx="10392177" cy="4770537"/>
          </a:xfrm>
          <a:prstGeom prst="rect">
            <a:avLst/>
          </a:prstGeom>
          <a:noFill/>
        </p:spPr>
        <p:txBody>
          <a:bodyPr wrap="square" rtlCol="0">
            <a:spAutoFit/>
          </a:bodyPr>
          <a:lstStyle/>
          <a:p>
            <a:pPr algn="ctr"/>
            <a:r>
              <a:rPr lang="en-GB" sz="2800" b="1" dirty="0" smtClean="0">
                <a:solidFill>
                  <a:srgbClr val="C00000"/>
                </a:solidFill>
              </a:rPr>
              <a:t>At this point, if you are still not sure…</a:t>
            </a:r>
          </a:p>
          <a:p>
            <a:pPr algn="ctr"/>
            <a:endParaRPr lang="en-GB" sz="2800" b="1" dirty="0">
              <a:solidFill>
                <a:srgbClr val="C00000"/>
              </a:solidFill>
            </a:endParaRPr>
          </a:p>
          <a:p>
            <a:pPr algn="ctr"/>
            <a:r>
              <a:rPr lang="en-GB" sz="2800" b="1" dirty="0" smtClean="0">
                <a:solidFill>
                  <a:srgbClr val="C00000"/>
                </a:solidFill>
              </a:rPr>
              <a:t>… go through the process.</a:t>
            </a:r>
          </a:p>
          <a:p>
            <a:endParaRPr lang="en-GB" sz="2000" b="1" dirty="0" smtClean="0">
              <a:solidFill>
                <a:srgbClr val="C00000"/>
              </a:solidFill>
            </a:endParaRPr>
          </a:p>
          <a:p>
            <a:endParaRPr lang="en-GB" sz="2000" dirty="0"/>
          </a:p>
          <a:p>
            <a:pPr marL="285750" indent="-285750">
              <a:buFont typeface="Arial" panose="020B0604020202020204" pitchFamily="34" charset="0"/>
              <a:buChar char="•"/>
            </a:pPr>
            <a:r>
              <a:rPr lang="en-GB" sz="2000" b="1" dirty="0" smtClean="0"/>
              <a:t>You can apply via UCAS to universities, receive offers and turn them down if you change your mind later.</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smtClean="0"/>
              <a:t>BUT… you cannot decide not to apply, miss the deadline and then change your mind.</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b="1" dirty="0" smtClean="0">
                <a:solidFill>
                  <a:srgbClr val="7030A0"/>
                </a:solidFill>
              </a:rPr>
              <a:t>You can even accept a place at university, achieve those grades and THEN turn it down.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b="1" dirty="0" smtClean="0">
                <a:solidFill>
                  <a:srgbClr val="C00000"/>
                </a:solidFill>
              </a:rPr>
              <a:t>So … if you are still not sure – apply, until you are sure what you want to do.</a:t>
            </a:r>
            <a:endParaRPr lang="en-GB" sz="2000" b="1" dirty="0">
              <a:solidFill>
                <a:srgbClr val="C00000"/>
              </a:solidFill>
            </a:endParaRPr>
          </a:p>
        </p:txBody>
      </p:sp>
    </p:spTree>
    <p:extLst>
      <p:ext uri="{BB962C8B-B14F-4D97-AF65-F5344CB8AC3E}">
        <p14:creationId xmlns:p14="http://schemas.microsoft.com/office/powerpoint/2010/main" val="250237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Deciding which universities and courses</a:t>
            </a:r>
            <a:endParaRPr lang="en-GB" dirty="0"/>
          </a:p>
        </p:txBody>
      </p:sp>
      <p:sp>
        <p:nvSpPr>
          <p:cNvPr id="3" name="Content Placeholder 2"/>
          <p:cNvSpPr>
            <a:spLocks noGrp="1"/>
          </p:cNvSpPr>
          <p:nvPr>
            <p:ph idx="1"/>
          </p:nvPr>
        </p:nvSpPr>
        <p:spPr/>
        <p:txBody>
          <a:bodyPr/>
          <a:lstStyle/>
          <a:p>
            <a:r>
              <a:rPr lang="en-GB" dirty="0" smtClean="0"/>
              <a:t>The importance of entry requirements and tariff points.</a:t>
            </a:r>
          </a:p>
          <a:p>
            <a:endParaRPr lang="en-GB" dirty="0" smtClean="0"/>
          </a:p>
          <a:p>
            <a:r>
              <a:rPr lang="en-GB" dirty="0" smtClean="0"/>
              <a:t>Researching with an idea in mind.</a:t>
            </a:r>
          </a:p>
          <a:p>
            <a:endParaRPr lang="en-GB" dirty="0" smtClean="0"/>
          </a:p>
          <a:p>
            <a:r>
              <a:rPr lang="en-GB" dirty="0" smtClean="0"/>
              <a:t>Researching with NO idea in mind.</a:t>
            </a:r>
          </a:p>
          <a:p>
            <a:endParaRPr lang="en-GB" dirty="0" smtClean="0"/>
          </a:p>
          <a:p>
            <a:r>
              <a:rPr lang="en-GB" dirty="0" smtClean="0"/>
              <a:t>Open days.</a:t>
            </a:r>
            <a:endParaRPr lang="en-GB" dirty="0"/>
          </a:p>
        </p:txBody>
      </p:sp>
    </p:spTree>
    <p:extLst>
      <p:ext uri="{BB962C8B-B14F-4D97-AF65-F5344CB8AC3E}">
        <p14:creationId xmlns:p14="http://schemas.microsoft.com/office/powerpoint/2010/main" val="157538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Entry requirements and Tariff points</a:t>
            </a:r>
            <a:endParaRPr lang="en-GB" b="1" u="sng" dirty="0"/>
          </a:p>
        </p:txBody>
      </p:sp>
      <p:sp>
        <p:nvSpPr>
          <p:cNvPr id="3" name="Content Placeholder 2"/>
          <p:cNvSpPr>
            <a:spLocks noGrp="1"/>
          </p:cNvSpPr>
          <p:nvPr>
            <p:ph idx="1"/>
          </p:nvPr>
        </p:nvSpPr>
        <p:spPr/>
        <p:txBody>
          <a:bodyPr>
            <a:normAutofit fontScale="85000" lnSpcReduction="20000"/>
          </a:bodyPr>
          <a:lstStyle/>
          <a:p>
            <a:r>
              <a:rPr lang="en-GB" b="1" dirty="0" smtClean="0">
                <a:solidFill>
                  <a:srgbClr val="C00000"/>
                </a:solidFill>
              </a:rPr>
              <a:t>Student’s predicted grades are automatically set at the overall grade they achieved by the end of Year 12.</a:t>
            </a:r>
          </a:p>
          <a:p>
            <a:endParaRPr lang="en-GB" dirty="0"/>
          </a:p>
          <a:p>
            <a:r>
              <a:rPr lang="en-GB" dirty="0" smtClean="0"/>
              <a:t>They have the option to speak to tutors, subject teachers and the College Leadership Team if there is evidence </a:t>
            </a:r>
            <a:r>
              <a:rPr lang="en-GB" b="1" u="sng" dirty="0" smtClean="0"/>
              <a:t>to raise this by one grade</a:t>
            </a:r>
            <a:r>
              <a:rPr lang="en-GB" dirty="0" smtClean="0"/>
              <a:t>.</a:t>
            </a:r>
          </a:p>
          <a:p>
            <a:pPr>
              <a:buFont typeface="Wingdings" panose="05000000000000000000" pitchFamily="2" charset="2"/>
              <a:buChar char="à"/>
            </a:pPr>
            <a:r>
              <a:rPr lang="en-GB" dirty="0" smtClean="0">
                <a:sym typeface="Wingdings" panose="05000000000000000000" pitchFamily="2" charset="2"/>
              </a:rPr>
              <a:t>If so, they have completed </a:t>
            </a:r>
            <a:r>
              <a:rPr lang="en-GB" b="1" dirty="0" smtClean="0">
                <a:solidFill>
                  <a:srgbClr val="FFC000"/>
                </a:solidFill>
                <a:effectLst>
                  <a:outerShdw blurRad="38100" dist="38100" dir="2700000" algn="tl">
                    <a:srgbClr val="000000">
                      <a:alpha val="43137"/>
                    </a:srgbClr>
                  </a:outerShdw>
                </a:effectLst>
                <a:sym typeface="Wingdings" panose="05000000000000000000" pitchFamily="2" charset="2"/>
              </a:rPr>
              <a:t>a yellow form </a:t>
            </a:r>
            <a:r>
              <a:rPr lang="en-GB" dirty="0" smtClean="0">
                <a:sym typeface="Wingdings" panose="05000000000000000000" pitchFamily="2" charset="2"/>
              </a:rPr>
              <a:t>and this has been submitted.</a:t>
            </a:r>
          </a:p>
          <a:p>
            <a:pPr>
              <a:buFont typeface="Wingdings" panose="05000000000000000000" pitchFamily="2" charset="2"/>
              <a:buChar char="à"/>
            </a:pPr>
            <a:endParaRPr lang="en-GB" dirty="0">
              <a:sym typeface="Wingdings" panose="05000000000000000000" pitchFamily="2" charset="2"/>
            </a:endParaRPr>
          </a:p>
          <a:p>
            <a:r>
              <a:rPr lang="en-GB" dirty="0" smtClean="0">
                <a:sym typeface="Wingdings" panose="05000000000000000000" pitchFamily="2" charset="2"/>
              </a:rPr>
              <a:t>For some students, with severe and mitigating circumstances, there is the option of detailing and evidencing the specific circumstances and completing a mock exam in school time. In these cases only, predicted grades may be increased by </a:t>
            </a:r>
            <a:r>
              <a:rPr lang="en-GB" b="1" u="sng" dirty="0" smtClean="0">
                <a:sym typeface="Wingdings" panose="05000000000000000000" pitchFamily="2" charset="2"/>
              </a:rPr>
              <a:t>more than one grade</a:t>
            </a:r>
            <a:r>
              <a:rPr lang="en-GB" dirty="0" smtClean="0">
                <a:sym typeface="Wingdings" panose="05000000000000000000" pitchFamily="2" charset="2"/>
              </a:rPr>
              <a:t>.</a:t>
            </a:r>
          </a:p>
          <a:p>
            <a:pPr marL="0" indent="0">
              <a:buNone/>
            </a:pPr>
            <a:r>
              <a:rPr lang="en-GB" dirty="0" smtClean="0">
                <a:sym typeface="Wingdings" panose="05000000000000000000" pitchFamily="2" charset="2"/>
              </a:rPr>
              <a:t> If so, students have completed </a:t>
            </a:r>
            <a:r>
              <a:rPr lang="en-GB" b="1" dirty="0" smtClean="0">
                <a:solidFill>
                  <a:srgbClr val="7030A0"/>
                </a:solidFill>
                <a:effectLst>
                  <a:outerShdw blurRad="38100" dist="38100" dir="2700000" algn="tl">
                    <a:srgbClr val="000000">
                      <a:alpha val="43137"/>
                    </a:srgbClr>
                  </a:outerShdw>
                </a:effectLst>
                <a:sym typeface="Wingdings" panose="05000000000000000000" pitchFamily="2" charset="2"/>
              </a:rPr>
              <a:t>a purple form </a:t>
            </a:r>
            <a:r>
              <a:rPr lang="en-GB" dirty="0" smtClean="0">
                <a:sym typeface="Wingdings" panose="05000000000000000000" pitchFamily="2" charset="2"/>
              </a:rPr>
              <a:t>and this has been submitted.</a:t>
            </a:r>
          </a:p>
        </p:txBody>
      </p:sp>
    </p:spTree>
    <p:extLst>
      <p:ext uri="{BB962C8B-B14F-4D97-AF65-F5344CB8AC3E}">
        <p14:creationId xmlns:p14="http://schemas.microsoft.com/office/powerpoint/2010/main" val="63701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Entry requirements and Tariff points</a:t>
            </a:r>
            <a:endParaRPr lang="en-GB" b="1" u="sng" dirty="0"/>
          </a:p>
        </p:txBody>
      </p:sp>
      <p:sp>
        <p:nvSpPr>
          <p:cNvPr id="3" name="Content Placeholder 2"/>
          <p:cNvSpPr>
            <a:spLocks noGrp="1"/>
          </p:cNvSpPr>
          <p:nvPr>
            <p:ph idx="1"/>
          </p:nvPr>
        </p:nvSpPr>
        <p:spPr/>
        <p:txBody>
          <a:bodyPr>
            <a:normAutofit lnSpcReduction="10000"/>
          </a:bodyPr>
          <a:lstStyle/>
          <a:p>
            <a:r>
              <a:rPr lang="en-GB" b="1" dirty="0" smtClean="0">
                <a:solidFill>
                  <a:srgbClr val="C00000"/>
                </a:solidFill>
              </a:rPr>
              <a:t>The university course entry requirements </a:t>
            </a:r>
            <a:r>
              <a:rPr lang="en-GB" b="1" u="sng" dirty="0" smtClean="0">
                <a:solidFill>
                  <a:srgbClr val="C00000"/>
                </a:solidFill>
              </a:rPr>
              <a:t>must align with their predicted grades.</a:t>
            </a:r>
          </a:p>
          <a:p>
            <a:endParaRPr lang="en-GB" b="1" u="sng" dirty="0">
              <a:sym typeface="Wingdings" panose="05000000000000000000" pitchFamily="2" charset="2"/>
            </a:endParaRPr>
          </a:p>
          <a:p>
            <a:r>
              <a:rPr lang="en-GB" b="1" dirty="0" smtClean="0">
                <a:sym typeface="Wingdings" panose="05000000000000000000" pitchFamily="2" charset="2"/>
              </a:rPr>
              <a:t>There is no way for the school to check this on the UCAS system.</a:t>
            </a:r>
            <a:endParaRPr lang="en-GB" dirty="0" smtClean="0">
              <a:sym typeface="Wingdings" panose="05000000000000000000" pitchFamily="2" charset="2"/>
            </a:endParaRPr>
          </a:p>
          <a:p>
            <a:pPr>
              <a:buFont typeface="Wingdings" panose="05000000000000000000" pitchFamily="2" charset="2"/>
              <a:buChar char="à"/>
            </a:pPr>
            <a:r>
              <a:rPr lang="en-GB" dirty="0" smtClean="0">
                <a:sym typeface="Wingdings" panose="05000000000000000000" pitchFamily="2" charset="2"/>
              </a:rPr>
              <a:t>Their application will display their choices, and the school will submit their predicted grades, but the UCAS application </a:t>
            </a:r>
            <a:r>
              <a:rPr lang="en-GB" u="sng" dirty="0" smtClean="0">
                <a:sym typeface="Wingdings" panose="05000000000000000000" pitchFamily="2" charset="2"/>
              </a:rPr>
              <a:t>does not display the entry requirements for each course they have selected.</a:t>
            </a:r>
          </a:p>
          <a:p>
            <a:pPr>
              <a:buFont typeface="Wingdings" panose="05000000000000000000" pitchFamily="2" charset="2"/>
              <a:buChar char="à"/>
            </a:pPr>
            <a:endParaRPr lang="en-GB" u="sng" dirty="0">
              <a:sym typeface="Wingdings" panose="05000000000000000000" pitchFamily="2" charset="2"/>
            </a:endParaRPr>
          </a:p>
          <a:p>
            <a:r>
              <a:rPr lang="en-GB" dirty="0" smtClean="0">
                <a:sym typeface="Wingdings" panose="05000000000000000000" pitchFamily="2" charset="2"/>
              </a:rPr>
              <a:t>The students must check these, and discuss them with their tutor.</a:t>
            </a:r>
          </a:p>
          <a:p>
            <a:pPr marL="0" indent="0">
              <a:buNone/>
            </a:pPr>
            <a:r>
              <a:rPr lang="en-GB" dirty="0" smtClean="0">
                <a:sym typeface="Wingdings" panose="05000000000000000000" pitchFamily="2" charset="2"/>
              </a:rPr>
              <a:t>(They have been told this many, many times).</a:t>
            </a:r>
          </a:p>
        </p:txBody>
      </p:sp>
    </p:spTree>
    <p:extLst>
      <p:ext uri="{BB962C8B-B14F-4D97-AF65-F5344CB8AC3E}">
        <p14:creationId xmlns:p14="http://schemas.microsoft.com/office/powerpoint/2010/main" val="119822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Entry requirements and Tariff points</a:t>
            </a:r>
            <a:endParaRPr lang="en-GB" b="1" u="sng" dirty="0"/>
          </a:p>
        </p:txBody>
      </p:sp>
      <p:sp>
        <p:nvSpPr>
          <p:cNvPr id="3" name="Content Placeholder 2"/>
          <p:cNvSpPr>
            <a:spLocks noGrp="1"/>
          </p:cNvSpPr>
          <p:nvPr>
            <p:ph idx="1"/>
          </p:nvPr>
        </p:nvSpPr>
        <p:spPr/>
        <p:txBody>
          <a:bodyPr>
            <a:normAutofit fontScale="92500" lnSpcReduction="10000"/>
          </a:bodyPr>
          <a:lstStyle/>
          <a:p>
            <a:r>
              <a:rPr lang="en-GB" dirty="0" smtClean="0"/>
              <a:t>Finally, the student must pick </a:t>
            </a:r>
            <a:r>
              <a:rPr lang="en-GB" b="1" u="sng" dirty="0" smtClean="0"/>
              <a:t>a range of different entry requirements:</a:t>
            </a:r>
          </a:p>
          <a:p>
            <a:pPr>
              <a:buFontTx/>
              <a:buChar char="-"/>
            </a:pPr>
            <a:r>
              <a:rPr lang="en-GB" dirty="0" smtClean="0">
                <a:sym typeface="Wingdings" panose="05000000000000000000" pitchFamily="2" charset="2"/>
              </a:rPr>
              <a:t>Aspirational</a:t>
            </a:r>
          </a:p>
          <a:p>
            <a:pPr>
              <a:buFontTx/>
              <a:buChar char="-"/>
            </a:pPr>
            <a:r>
              <a:rPr lang="en-GB" dirty="0" smtClean="0">
                <a:sym typeface="Wingdings" panose="05000000000000000000" pitchFamily="2" charset="2"/>
              </a:rPr>
              <a:t>Status quo</a:t>
            </a:r>
          </a:p>
          <a:p>
            <a:pPr>
              <a:buFontTx/>
              <a:buChar char="-"/>
            </a:pPr>
            <a:r>
              <a:rPr lang="en-GB" b="1" dirty="0" smtClean="0">
                <a:sym typeface="Wingdings" panose="05000000000000000000" pitchFamily="2" charset="2"/>
              </a:rPr>
              <a:t>Back-up</a:t>
            </a:r>
          </a:p>
          <a:p>
            <a:pPr>
              <a:buFontTx/>
              <a:buChar char="-"/>
            </a:pPr>
            <a:endParaRPr lang="en-GB" b="1" dirty="0">
              <a:sym typeface="Wingdings" panose="05000000000000000000" pitchFamily="2" charset="2"/>
            </a:endParaRPr>
          </a:p>
          <a:p>
            <a:r>
              <a:rPr lang="en-GB" dirty="0" smtClean="0">
                <a:sym typeface="Wingdings" panose="05000000000000000000" pitchFamily="2" charset="2"/>
              </a:rPr>
              <a:t>Once universities respond with offers, students will then need to select:</a:t>
            </a:r>
          </a:p>
          <a:p>
            <a:pPr marL="514350" indent="-514350">
              <a:buAutoNum type="arabicPeriod"/>
            </a:pPr>
            <a:r>
              <a:rPr lang="en-GB" dirty="0" smtClean="0">
                <a:sym typeface="Wingdings" panose="05000000000000000000" pitchFamily="2" charset="2"/>
              </a:rPr>
              <a:t>Firm choice </a:t>
            </a:r>
          </a:p>
          <a:p>
            <a:pPr marL="514350" indent="-514350">
              <a:buAutoNum type="arabicPeriod"/>
            </a:pPr>
            <a:r>
              <a:rPr lang="en-GB" dirty="0" smtClean="0">
                <a:sym typeface="Wingdings" panose="05000000000000000000" pitchFamily="2" charset="2"/>
              </a:rPr>
              <a:t>Insurance choice</a:t>
            </a:r>
          </a:p>
          <a:p>
            <a:r>
              <a:rPr lang="en-GB" b="1" dirty="0" smtClean="0">
                <a:solidFill>
                  <a:srgbClr val="C00000"/>
                </a:solidFill>
                <a:sym typeface="Wingdings" panose="05000000000000000000" pitchFamily="2" charset="2"/>
              </a:rPr>
              <a:t>The insurance choice must have lower entry requirements than the firm choice.</a:t>
            </a:r>
          </a:p>
          <a:p>
            <a:endParaRPr lang="en-GB" b="1" dirty="0">
              <a:sym typeface="Wingdings" panose="05000000000000000000" pitchFamily="2" charset="2"/>
            </a:endParaRPr>
          </a:p>
          <a:p>
            <a:pPr marL="0" indent="0">
              <a:buNone/>
            </a:pPr>
            <a:endParaRPr lang="en-GB" dirty="0" smtClean="0">
              <a:sym typeface="Wingdings" panose="05000000000000000000" pitchFamily="2" charset="2"/>
            </a:endParaRPr>
          </a:p>
        </p:txBody>
      </p:sp>
    </p:spTree>
    <p:extLst>
      <p:ext uri="{BB962C8B-B14F-4D97-AF65-F5344CB8AC3E}">
        <p14:creationId xmlns:p14="http://schemas.microsoft.com/office/powerpoint/2010/main" val="319686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Entry requirements and Tariff points</a:t>
            </a:r>
            <a:endParaRPr lang="en-GB" dirty="0"/>
          </a:p>
        </p:txBody>
      </p:sp>
      <p:sp>
        <p:nvSpPr>
          <p:cNvPr id="3" name="Content Placeholder 2"/>
          <p:cNvSpPr>
            <a:spLocks noGrp="1"/>
          </p:cNvSpPr>
          <p:nvPr>
            <p:ph idx="1"/>
          </p:nvPr>
        </p:nvSpPr>
        <p:spPr>
          <a:xfrm>
            <a:off x="838200" y="1442434"/>
            <a:ext cx="10515600" cy="4734529"/>
          </a:xfrm>
        </p:spPr>
        <p:txBody>
          <a:bodyPr>
            <a:normAutofit fontScale="70000" lnSpcReduction="20000"/>
          </a:bodyPr>
          <a:lstStyle/>
          <a:p>
            <a:r>
              <a:rPr lang="en-GB" dirty="0" smtClean="0"/>
              <a:t>So… aim for:</a:t>
            </a:r>
          </a:p>
          <a:p>
            <a:endParaRPr lang="en-GB" b="1" dirty="0" smtClean="0">
              <a:sym typeface="Wingdings" panose="05000000000000000000" pitchFamily="2" charset="2"/>
            </a:endParaRPr>
          </a:p>
          <a:p>
            <a:endParaRPr lang="en-GB" b="1" dirty="0">
              <a:sym typeface="Wingdings" panose="05000000000000000000" pitchFamily="2" charset="2"/>
            </a:endParaRPr>
          </a:p>
          <a:p>
            <a:endParaRPr lang="en-GB" b="1" dirty="0" smtClean="0">
              <a:sym typeface="Wingdings" panose="05000000000000000000" pitchFamily="2" charset="2"/>
            </a:endParaRPr>
          </a:p>
          <a:p>
            <a:endParaRPr lang="en-GB" b="1" dirty="0">
              <a:sym typeface="Wingdings" panose="05000000000000000000" pitchFamily="2" charset="2"/>
            </a:endParaRPr>
          </a:p>
          <a:p>
            <a:endParaRPr lang="en-GB" dirty="0" smtClean="0">
              <a:sym typeface="Wingdings" panose="05000000000000000000" pitchFamily="2" charset="2"/>
            </a:endParaRPr>
          </a:p>
          <a:p>
            <a:endParaRPr lang="en-GB" dirty="0">
              <a:sym typeface="Wingdings" panose="05000000000000000000" pitchFamily="2" charset="2"/>
            </a:endParaRPr>
          </a:p>
          <a:p>
            <a:endParaRPr lang="en-GB" dirty="0" smtClean="0">
              <a:sym typeface="Wingdings" panose="05000000000000000000" pitchFamily="2" charset="2"/>
            </a:endParaRPr>
          </a:p>
          <a:p>
            <a:endParaRPr lang="en-GB" dirty="0">
              <a:sym typeface="Wingdings" panose="05000000000000000000" pitchFamily="2" charset="2"/>
            </a:endParaRPr>
          </a:p>
          <a:p>
            <a:endParaRPr lang="en-GB" dirty="0" smtClean="0">
              <a:solidFill>
                <a:srgbClr val="FF0000"/>
              </a:solidFill>
              <a:sym typeface="Wingdings" panose="05000000000000000000" pitchFamily="2" charset="2"/>
            </a:endParaRPr>
          </a:p>
          <a:p>
            <a:r>
              <a:rPr lang="en-GB" dirty="0" smtClean="0">
                <a:solidFill>
                  <a:srgbClr val="FF0000"/>
                </a:solidFill>
                <a:sym typeface="Wingdings" panose="05000000000000000000" pitchFamily="2" charset="2"/>
              </a:rPr>
              <a:t>NB: If students do achieve higher on results day, they can go through a process called ‘adjustment’ where they keep their firm choice, but can shop around and go to universities and courses with higher entry requirements (so there is NO RISK of overachieving predicted grades, but a huge risk of underachieving predicted grades if not properly catered for).</a:t>
            </a:r>
          </a:p>
          <a:p>
            <a:endParaRPr lang="en-GB" b="1" dirty="0">
              <a:sym typeface="Wingdings" panose="05000000000000000000" pitchFamily="2" charset="2"/>
            </a:endParaRPr>
          </a:p>
          <a:p>
            <a:endParaRPr lang="en-GB" b="1" dirty="0" smtClean="0">
              <a:sym typeface="Wingdings" panose="05000000000000000000" pitchFamily="2" charset="2"/>
            </a:endParaRPr>
          </a:p>
          <a:p>
            <a:endParaRPr lang="en-GB" b="1" dirty="0">
              <a:sym typeface="Wingdings" panose="05000000000000000000" pitchFamily="2" charset="2"/>
            </a:endParaRPr>
          </a:p>
          <a:p>
            <a:pPr marL="0" indent="0">
              <a:buNone/>
            </a:pPr>
            <a:endParaRPr lang="en-GB" dirty="0" smtClean="0">
              <a:sym typeface="Wingdings" panose="05000000000000000000" pitchFamily="2" charset="2"/>
            </a:endParaRPr>
          </a:p>
        </p:txBody>
      </p:sp>
      <p:sp>
        <p:nvSpPr>
          <p:cNvPr id="4" name="Rectangle 3"/>
          <p:cNvSpPr/>
          <p:nvPr/>
        </p:nvSpPr>
        <p:spPr>
          <a:xfrm>
            <a:off x="347730" y="1893194"/>
            <a:ext cx="11281893" cy="2550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000" b="1" dirty="0">
                <a:solidFill>
                  <a:srgbClr val="FF0000"/>
                </a:solidFill>
                <a:sym typeface="Wingdings" panose="05000000000000000000" pitchFamily="2" charset="2"/>
              </a:rPr>
              <a:t>1 (maximum!) aspirational choice</a:t>
            </a:r>
            <a:r>
              <a:rPr lang="en-GB" sz="2000" dirty="0">
                <a:solidFill>
                  <a:srgbClr val="FF0000"/>
                </a:solidFill>
                <a:sym typeface="Wingdings" panose="05000000000000000000" pitchFamily="2" charset="2"/>
              </a:rPr>
              <a:t> </a:t>
            </a:r>
            <a:r>
              <a:rPr lang="en-GB" sz="2000" b="1" dirty="0">
                <a:solidFill>
                  <a:srgbClr val="FF0000"/>
                </a:solidFill>
                <a:sym typeface="Wingdings" panose="05000000000000000000" pitchFamily="2" charset="2"/>
              </a:rPr>
              <a:t>if necessary </a:t>
            </a:r>
            <a:r>
              <a:rPr lang="en-GB" sz="2000" dirty="0">
                <a:sym typeface="Wingdings" panose="05000000000000000000" pitchFamily="2" charset="2"/>
              </a:rPr>
              <a:t>(if wanted, pick one above predicted grades – sometimes these universities make offers anyway, but it is rare</a:t>
            </a:r>
            <a:r>
              <a:rPr lang="en-GB" sz="2000" dirty="0" smtClean="0">
                <a:sym typeface="Wingdings" panose="05000000000000000000" pitchFamily="2" charset="2"/>
              </a:rPr>
              <a:t>).</a:t>
            </a:r>
          </a:p>
          <a:p>
            <a:pPr marL="342900" indent="-342900">
              <a:buFont typeface="Arial" panose="020B0604020202020204" pitchFamily="34" charset="0"/>
              <a:buChar char="•"/>
            </a:pPr>
            <a:endParaRPr lang="en-GB" sz="2000" dirty="0">
              <a:sym typeface="Wingdings" panose="05000000000000000000" pitchFamily="2" charset="2"/>
            </a:endParaRPr>
          </a:p>
          <a:p>
            <a:pPr marL="342900" indent="-342900">
              <a:buFont typeface="Arial" panose="020B0604020202020204" pitchFamily="34" charset="0"/>
              <a:buChar char="•"/>
            </a:pPr>
            <a:r>
              <a:rPr lang="en-GB" sz="2000" b="1" dirty="0">
                <a:solidFill>
                  <a:srgbClr val="FF0000"/>
                </a:solidFill>
                <a:sym typeface="Wingdings" panose="05000000000000000000" pitchFamily="2" charset="2"/>
              </a:rPr>
              <a:t>2-3 status quo choices</a:t>
            </a:r>
            <a:r>
              <a:rPr lang="en-GB" sz="2000" b="1" dirty="0">
                <a:sym typeface="Wingdings" panose="05000000000000000000" pitchFamily="2" charset="2"/>
              </a:rPr>
              <a:t> </a:t>
            </a:r>
            <a:r>
              <a:rPr lang="en-GB" sz="2000" dirty="0">
                <a:sym typeface="Wingdings" panose="05000000000000000000" pitchFamily="2" charset="2"/>
              </a:rPr>
              <a:t>(pick these </a:t>
            </a:r>
            <a:r>
              <a:rPr lang="en-GB" sz="2000" u="sng" dirty="0">
                <a:sym typeface="Wingdings" panose="05000000000000000000" pitchFamily="2" charset="2"/>
              </a:rPr>
              <a:t>at the predicted grade level</a:t>
            </a:r>
            <a:r>
              <a:rPr lang="en-GB" sz="2000" dirty="0" smtClean="0">
                <a:sym typeface="Wingdings" panose="05000000000000000000" pitchFamily="2" charset="2"/>
              </a:rPr>
              <a:t>)</a:t>
            </a:r>
          </a:p>
          <a:p>
            <a:pPr marL="342900" indent="-342900">
              <a:buFont typeface="Arial" panose="020B0604020202020204" pitchFamily="34" charset="0"/>
              <a:buChar char="•"/>
            </a:pPr>
            <a:endParaRPr lang="en-GB" sz="2000" dirty="0">
              <a:sym typeface="Wingdings" panose="05000000000000000000" pitchFamily="2" charset="2"/>
            </a:endParaRPr>
          </a:p>
          <a:p>
            <a:pPr marL="342900" indent="-342900">
              <a:buFont typeface="Arial" panose="020B0604020202020204" pitchFamily="34" charset="0"/>
              <a:buChar char="•"/>
            </a:pPr>
            <a:r>
              <a:rPr lang="en-GB" sz="2000" b="1" dirty="0">
                <a:solidFill>
                  <a:srgbClr val="FF0000"/>
                </a:solidFill>
                <a:sym typeface="Wingdings" panose="05000000000000000000" pitchFamily="2" charset="2"/>
              </a:rPr>
              <a:t>2 (at least!) back-up choices </a:t>
            </a:r>
            <a:r>
              <a:rPr lang="en-GB" sz="2000" dirty="0">
                <a:sym typeface="Wingdings" panose="05000000000000000000" pitchFamily="2" charset="2"/>
              </a:rPr>
              <a:t>(pick at least two that have entry requirements lower than predicted grade level).</a:t>
            </a:r>
          </a:p>
        </p:txBody>
      </p:sp>
    </p:spTree>
    <p:extLst>
      <p:ext uri="{BB962C8B-B14F-4D97-AF65-F5344CB8AC3E}">
        <p14:creationId xmlns:p14="http://schemas.microsoft.com/office/powerpoint/2010/main" val="4101997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2"/>
            <a:ext cx="8229600" cy="1124744"/>
          </a:xfrm>
        </p:spPr>
        <p:txBody>
          <a:bodyPr>
            <a:normAutofit fontScale="90000"/>
          </a:bodyPr>
          <a:lstStyle/>
          <a:p>
            <a:r>
              <a:rPr lang="en-GB" b="1" u="sng" dirty="0" smtClean="0"/>
              <a:t>3. Entry Requirements / Tariff tables</a:t>
            </a:r>
            <a:br>
              <a:rPr lang="en-GB" b="1" u="sng" dirty="0" smtClean="0"/>
            </a:br>
            <a:r>
              <a:rPr lang="en-GB" b="1" u="sng" dirty="0" smtClean="0"/>
              <a:t>- A Levels</a:t>
            </a:r>
            <a:endParaRPr lang="en-GB" b="1" u="sng" dirty="0"/>
          </a:p>
        </p:txBody>
      </p:sp>
      <p:graphicFrame>
        <p:nvGraphicFramePr>
          <p:cNvPr id="6" name="Table 5"/>
          <p:cNvGraphicFramePr>
            <a:graphicFrameLocks noGrp="1"/>
          </p:cNvGraphicFramePr>
          <p:nvPr>
            <p:extLst/>
          </p:nvPr>
        </p:nvGraphicFramePr>
        <p:xfrm>
          <a:off x="3048000" y="1397000"/>
          <a:ext cx="6096000" cy="482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GB" u="sng" dirty="0" smtClean="0"/>
                        <a:t>Tariff</a:t>
                      </a:r>
                      <a:r>
                        <a:rPr lang="en-GB" u="sng" baseline="0" dirty="0" smtClean="0"/>
                        <a:t> Points</a:t>
                      </a:r>
                      <a:endParaRPr lang="en-GB" u="sng" dirty="0"/>
                    </a:p>
                  </a:txBody>
                  <a:tcPr/>
                </a:tc>
                <a:tc>
                  <a:txBody>
                    <a:bodyPr/>
                    <a:lstStyle/>
                    <a:p>
                      <a:pPr algn="ctr"/>
                      <a:r>
                        <a:rPr lang="en-GB" u="sng" dirty="0" smtClean="0"/>
                        <a:t>A Level</a:t>
                      </a:r>
                      <a:endParaRPr lang="en-GB" u="sng" dirty="0"/>
                    </a:p>
                  </a:txBody>
                  <a:tcPr/>
                </a:tc>
                <a:tc>
                  <a:txBody>
                    <a:bodyPr/>
                    <a:lstStyle/>
                    <a:p>
                      <a:pPr algn="ctr"/>
                      <a:r>
                        <a:rPr lang="en-GB" u="sng" dirty="0" smtClean="0"/>
                        <a:t>AS Level</a:t>
                      </a:r>
                      <a:endParaRPr lang="en-GB" u="sng" dirty="0"/>
                    </a:p>
                  </a:txBody>
                  <a:tcPr/>
                </a:tc>
              </a:tr>
              <a:tr h="370840">
                <a:tc>
                  <a:txBody>
                    <a:bodyPr/>
                    <a:lstStyle/>
                    <a:p>
                      <a:pPr algn="ctr"/>
                      <a:r>
                        <a:rPr lang="en-GB" b="1" dirty="0" smtClean="0"/>
                        <a:t>140</a:t>
                      </a:r>
                      <a:endParaRPr lang="en-GB" b="1" dirty="0"/>
                    </a:p>
                  </a:txBody>
                  <a:tcPr/>
                </a:tc>
                <a:tc>
                  <a:txBody>
                    <a:bodyPr/>
                    <a:lstStyle/>
                    <a:p>
                      <a:pPr algn="ctr"/>
                      <a:r>
                        <a:rPr lang="en-GB" b="1" dirty="0" smtClean="0"/>
                        <a:t>A*</a:t>
                      </a:r>
                      <a:endParaRPr lang="en-GB" b="1" dirty="0"/>
                    </a:p>
                  </a:txBody>
                  <a:tcPr/>
                </a:tc>
                <a:tc>
                  <a:txBody>
                    <a:bodyPr/>
                    <a:lstStyle/>
                    <a:p>
                      <a:pPr algn="ctr"/>
                      <a:endParaRPr lang="en-GB" b="1"/>
                    </a:p>
                  </a:txBody>
                  <a:tcPr/>
                </a:tc>
              </a:tr>
              <a:tr h="370840">
                <a:tc>
                  <a:txBody>
                    <a:bodyPr/>
                    <a:lstStyle/>
                    <a:p>
                      <a:pPr algn="ctr"/>
                      <a:r>
                        <a:rPr lang="en-GB" b="1" dirty="0" smtClean="0"/>
                        <a:t>120</a:t>
                      </a:r>
                      <a:endParaRPr lang="en-GB" b="1" dirty="0"/>
                    </a:p>
                  </a:txBody>
                  <a:tcPr/>
                </a:tc>
                <a:tc>
                  <a:txBody>
                    <a:bodyPr/>
                    <a:lstStyle/>
                    <a:p>
                      <a:pPr algn="ctr"/>
                      <a:r>
                        <a:rPr lang="en-GB" b="1" dirty="0" smtClean="0"/>
                        <a:t>A</a:t>
                      </a:r>
                      <a:endParaRPr lang="en-GB" b="1" dirty="0"/>
                    </a:p>
                  </a:txBody>
                  <a:tcPr/>
                </a:tc>
                <a:tc>
                  <a:txBody>
                    <a:bodyPr/>
                    <a:lstStyle/>
                    <a:p>
                      <a:pPr algn="ctr"/>
                      <a:endParaRPr lang="en-GB" b="1" dirty="0"/>
                    </a:p>
                  </a:txBody>
                  <a:tcPr/>
                </a:tc>
              </a:tr>
              <a:tr h="370840">
                <a:tc>
                  <a:txBody>
                    <a:bodyPr/>
                    <a:lstStyle/>
                    <a:p>
                      <a:pPr algn="ctr"/>
                      <a:r>
                        <a:rPr lang="en-GB" b="1" dirty="0" smtClean="0"/>
                        <a:t>110</a:t>
                      </a:r>
                      <a:endParaRPr lang="en-GB" b="1" dirty="0"/>
                    </a:p>
                  </a:txBody>
                  <a:tcPr/>
                </a:tc>
                <a:tc>
                  <a:txBody>
                    <a:bodyPr/>
                    <a:lstStyle/>
                    <a:p>
                      <a:pPr algn="ctr"/>
                      <a:endParaRPr lang="en-GB" b="1" dirty="0"/>
                    </a:p>
                  </a:txBody>
                  <a:tcPr/>
                </a:tc>
                <a:tc>
                  <a:txBody>
                    <a:bodyPr/>
                    <a:lstStyle/>
                    <a:p>
                      <a:pPr algn="ctr"/>
                      <a:endParaRPr lang="en-GB" b="1" dirty="0"/>
                    </a:p>
                  </a:txBody>
                  <a:tcPr/>
                </a:tc>
              </a:tr>
              <a:tr h="370840">
                <a:tc>
                  <a:txBody>
                    <a:bodyPr/>
                    <a:lstStyle/>
                    <a:p>
                      <a:pPr algn="ctr"/>
                      <a:r>
                        <a:rPr lang="en-GB" b="1" dirty="0" smtClean="0"/>
                        <a:t>100</a:t>
                      </a:r>
                      <a:endParaRPr lang="en-GB" b="1" dirty="0"/>
                    </a:p>
                  </a:txBody>
                  <a:tcPr/>
                </a:tc>
                <a:tc>
                  <a:txBody>
                    <a:bodyPr/>
                    <a:lstStyle/>
                    <a:p>
                      <a:pPr algn="ctr"/>
                      <a:r>
                        <a:rPr lang="en-GB" b="1" dirty="0" smtClean="0"/>
                        <a:t>B</a:t>
                      </a:r>
                      <a:endParaRPr lang="en-GB" b="1" dirty="0"/>
                    </a:p>
                  </a:txBody>
                  <a:tcPr/>
                </a:tc>
                <a:tc>
                  <a:txBody>
                    <a:bodyPr/>
                    <a:lstStyle/>
                    <a:p>
                      <a:pPr algn="ctr"/>
                      <a:endParaRPr lang="en-GB" b="1" dirty="0"/>
                    </a:p>
                  </a:txBody>
                  <a:tcPr/>
                </a:tc>
              </a:tr>
              <a:tr h="370840">
                <a:tc>
                  <a:txBody>
                    <a:bodyPr/>
                    <a:lstStyle/>
                    <a:p>
                      <a:pPr algn="ctr"/>
                      <a:r>
                        <a:rPr lang="en-GB" b="1" dirty="0" smtClean="0"/>
                        <a:t>90</a:t>
                      </a:r>
                      <a:endParaRPr lang="en-GB" b="1" dirty="0"/>
                    </a:p>
                  </a:txBody>
                  <a:tcPr/>
                </a:tc>
                <a:tc>
                  <a:txBody>
                    <a:bodyPr/>
                    <a:lstStyle/>
                    <a:p>
                      <a:pPr algn="ctr"/>
                      <a:endParaRPr lang="en-GB" b="1" dirty="0"/>
                    </a:p>
                  </a:txBody>
                  <a:tcPr/>
                </a:tc>
                <a:tc>
                  <a:txBody>
                    <a:bodyPr/>
                    <a:lstStyle/>
                    <a:p>
                      <a:pPr algn="ctr"/>
                      <a:endParaRPr lang="en-GB" b="1" dirty="0"/>
                    </a:p>
                  </a:txBody>
                  <a:tcPr/>
                </a:tc>
              </a:tr>
              <a:tr h="370840">
                <a:tc>
                  <a:txBody>
                    <a:bodyPr/>
                    <a:lstStyle/>
                    <a:p>
                      <a:pPr algn="ctr"/>
                      <a:r>
                        <a:rPr lang="en-GB" b="1" dirty="0" smtClean="0"/>
                        <a:t>80</a:t>
                      </a:r>
                      <a:endParaRPr lang="en-GB" b="1" dirty="0"/>
                    </a:p>
                  </a:txBody>
                  <a:tcPr/>
                </a:tc>
                <a:tc>
                  <a:txBody>
                    <a:bodyPr/>
                    <a:lstStyle/>
                    <a:p>
                      <a:pPr algn="ctr"/>
                      <a:r>
                        <a:rPr lang="en-GB" b="1" dirty="0" smtClean="0"/>
                        <a:t>C</a:t>
                      </a:r>
                      <a:endParaRPr lang="en-GB" b="1" dirty="0"/>
                    </a:p>
                  </a:txBody>
                  <a:tcPr/>
                </a:tc>
                <a:tc>
                  <a:txBody>
                    <a:bodyPr/>
                    <a:lstStyle/>
                    <a:p>
                      <a:pPr algn="ctr"/>
                      <a:endParaRPr lang="en-GB" b="1" dirty="0"/>
                    </a:p>
                  </a:txBody>
                  <a:tcPr/>
                </a:tc>
              </a:tr>
              <a:tr h="370840">
                <a:tc>
                  <a:txBody>
                    <a:bodyPr/>
                    <a:lstStyle/>
                    <a:p>
                      <a:pPr algn="ctr"/>
                      <a:r>
                        <a:rPr lang="en-GB" b="1" dirty="0" smtClean="0"/>
                        <a:t>70</a:t>
                      </a:r>
                      <a:endParaRPr lang="en-GB" b="1" dirty="0"/>
                    </a:p>
                  </a:txBody>
                  <a:tcPr/>
                </a:tc>
                <a:tc>
                  <a:txBody>
                    <a:bodyPr/>
                    <a:lstStyle/>
                    <a:p>
                      <a:pPr algn="ctr"/>
                      <a:endParaRPr lang="en-GB" b="1" dirty="0"/>
                    </a:p>
                  </a:txBody>
                  <a:tcPr/>
                </a:tc>
                <a:tc>
                  <a:txBody>
                    <a:bodyPr/>
                    <a:lstStyle/>
                    <a:p>
                      <a:pPr algn="ctr"/>
                      <a:endParaRPr lang="en-GB" b="1" dirty="0"/>
                    </a:p>
                  </a:txBody>
                  <a:tcPr/>
                </a:tc>
              </a:tr>
              <a:tr h="370840">
                <a:tc>
                  <a:txBody>
                    <a:bodyPr/>
                    <a:lstStyle/>
                    <a:p>
                      <a:pPr algn="ctr"/>
                      <a:r>
                        <a:rPr lang="en-GB" b="1" dirty="0" smtClean="0"/>
                        <a:t>60</a:t>
                      </a:r>
                      <a:endParaRPr lang="en-GB" b="1" dirty="0"/>
                    </a:p>
                  </a:txBody>
                  <a:tcPr/>
                </a:tc>
                <a:tc>
                  <a:txBody>
                    <a:bodyPr/>
                    <a:lstStyle/>
                    <a:p>
                      <a:pPr algn="ctr"/>
                      <a:r>
                        <a:rPr lang="en-GB" b="1" dirty="0" smtClean="0"/>
                        <a:t>D</a:t>
                      </a:r>
                      <a:endParaRPr lang="en-GB" b="1" dirty="0"/>
                    </a:p>
                  </a:txBody>
                  <a:tcPr/>
                </a:tc>
                <a:tc>
                  <a:txBody>
                    <a:bodyPr/>
                    <a:lstStyle/>
                    <a:p>
                      <a:pPr algn="ctr"/>
                      <a:r>
                        <a:rPr lang="en-GB" b="1" dirty="0" smtClean="0"/>
                        <a:t>A</a:t>
                      </a:r>
                      <a:endParaRPr lang="en-GB" b="1" dirty="0"/>
                    </a:p>
                  </a:txBody>
                  <a:tcPr/>
                </a:tc>
              </a:tr>
              <a:tr h="370840">
                <a:tc>
                  <a:txBody>
                    <a:bodyPr/>
                    <a:lstStyle/>
                    <a:p>
                      <a:pPr algn="ctr"/>
                      <a:r>
                        <a:rPr lang="en-GB" b="1" dirty="0" smtClean="0"/>
                        <a:t>50</a:t>
                      </a:r>
                      <a:endParaRPr lang="en-GB" b="1" dirty="0"/>
                    </a:p>
                  </a:txBody>
                  <a:tcPr/>
                </a:tc>
                <a:tc>
                  <a:txBody>
                    <a:bodyPr/>
                    <a:lstStyle/>
                    <a:p>
                      <a:pPr algn="ctr"/>
                      <a:endParaRPr lang="en-GB" b="1" dirty="0"/>
                    </a:p>
                  </a:txBody>
                  <a:tcPr/>
                </a:tc>
                <a:tc>
                  <a:txBody>
                    <a:bodyPr/>
                    <a:lstStyle/>
                    <a:p>
                      <a:pPr algn="ctr"/>
                      <a:r>
                        <a:rPr lang="en-GB" b="1" dirty="0" smtClean="0"/>
                        <a:t>B</a:t>
                      </a:r>
                      <a:endParaRPr lang="en-GB" b="1" dirty="0"/>
                    </a:p>
                  </a:txBody>
                  <a:tcPr/>
                </a:tc>
              </a:tr>
              <a:tr h="370840">
                <a:tc>
                  <a:txBody>
                    <a:bodyPr/>
                    <a:lstStyle/>
                    <a:p>
                      <a:pPr algn="ctr"/>
                      <a:r>
                        <a:rPr lang="en-GB" b="1" dirty="0" smtClean="0"/>
                        <a:t>40</a:t>
                      </a:r>
                      <a:endParaRPr lang="en-GB" b="1" dirty="0"/>
                    </a:p>
                  </a:txBody>
                  <a:tcPr/>
                </a:tc>
                <a:tc>
                  <a:txBody>
                    <a:bodyPr/>
                    <a:lstStyle/>
                    <a:p>
                      <a:pPr algn="ctr"/>
                      <a:r>
                        <a:rPr lang="en-GB" b="1" dirty="0" smtClean="0"/>
                        <a:t>E</a:t>
                      </a:r>
                      <a:endParaRPr lang="en-GB" b="1" dirty="0"/>
                    </a:p>
                  </a:txBody>
                  <a:tcPr/>
                </a:tc>
                <a:tc>
                  <a:txBody>
                    <a:bodyPr/>
                    <a:lstStyle/>
                    <a:p>
                      <a:pPr algn="ctr"/>
                      <a:r>
                        <a:rPr lang="en-GB" b="1" dirty="0" smtClean="0"/>
                        <a:t>C</a:t>
                      </a:r>
                      <a:endParaRPr lang="en-GB" b="1" dirty="0"/>
                    </a:p>
                  </a:txBody>
                  <a:tcPr/>
                </a:tc>
              </a:tr>
              <a:tr h="370840">
                <a:tc>
                  <a:txBody>
                    <a:bodyPr/>
                    <a:lstStyle/>
                    <a:p>
                      <a:pPr algn="ctr"/>
                      <a:r>
                        <a:rPr lang="en-GB" b="1" dirty="0" smtClean="0"/>
                        <a:t>30</a:t>
                      </a:r>
                      <a:endParaRPr lang="en-GB" b="1" dirty="0"/>
                    </a:p>
                  </a:txBody>
                  <a:tcPr/>
                </a:tc>
                <a:tc>
                  <a:txBody>
                    <a:bodyPr/>
                    <a:lstStyle/>
                    <a:p>
                      <a:pPr algn="ctr"/>
                      <a:endParaRPr lang="en-GB" b="1"/>
                    </a:p>
                  </a:txBody>
                  <a:tcPr/>
                </a:tc>
                <a:tc>
                  <a:txBody>
                    <a:bodyPr/>
                    <a:lstStyle/>
                    <a:p>
                      <a:pPr algn="ctr"/>
                      <a:r>
                        <a:rPr lang="en-GB" b="1" dirty="0" smtClean="0"/>
                        <a:t>D</a:t>
                      </a:r>
                      <a:endParaRPr lang="en-GB" b="1" dirty="0"/>
                    </a:p>
                  </a:txBody>
                  <a:tcPr/>
                </a:tc>
              </a:tr>
              <a:tr h="370840">
                <a:tc>
                  <a:txBody>
                    <a:bodyPr/>
                    <a:lstStyle/>
                    <a:p>
                      <a:pPr algn="ctr"/>
                      <a:r>
                        <a:rPr lang="en-GB" b="1" dirty="0" smtClean="0"/>
                        <a:t>20</a:t>
                      </a:r>
                      <a:endParaRPr lang="en-GB" b="1" dirty="0"/>
                    </a:p>
                  </a:txBody>
                  <a:tcPr/>
                </a:tc>
                <a:tc>
                  <a:txBody>
                    <a:bodyPr/>
                    <a:lstStyle/>
                    <a:p>
                      <a:pPr algn="ctr"/>
                      <a:endParaRPr lang="en-GB" b="1"/>
                    </a:p>
                  </a:txBody>
                  <a:tcPr/>
                </a:tc>
                <a:tc>
                  <a:txBody>
                    <a:bodyPr/>
                    <a:lstStyle/>
                    <a:p>
                      <a:pPr algn="ctr"/>
                      <a:r>
                        <a:rPr lang="en-GB" b="1" dirty="0" smtClean="0"/>
                        <a:t>E</a:t>
                      </a:r>
                      <a:endParaRPr lang="en-GB" b="1" dirty="0"/>
                    </a:p>
                  </a:txBody>
                  <a:tcPr/>
                </a:tc>
              </a:tr>
            </a:tbl>
          </a:graphicData>
        </a:graphic>
      </p:graphicFrame>
    </p:spTree>
    <p:extLst>
      <p:ext uri="{BB962C8B-B14F-4D97-AF65-F5344CB8AC3E}">
        <p14:creationId xmlns:p14="http://schemas.microsoft.com/office/powerpoint/2010/main" val="1035915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7553"/>
            <a:ext cx="10515600" cy="1325563"/>
          </a:xfrm>
        </p:spPr>
        <p:txBody>
          <a:bodyPr/>
          <a:lstStyle/>
          <a:p>
            <a:pPr algn="ctr"/>
            <a:r>
              <a:rPr lang="en-GB" dirty="0" smtClean="0"/>
              <a:t>All information will be available on the Toot Hill College website:</a:t>
            </a:r>
            <a:endParaRPr lang="en-GB" dirty="0"/>
          </a:p>
        </p:txBody>
      </p:sp>
      <p:sp>
        <p:nvSpPr>
          <p:cNvPr id="3" name="Content Placeholder 2"/>
          <p:cNvSpPr>
            <a:spLocks noGrp="1"/>
          </p:cNvSpPr>
          <p:nvPr>
            <p:ph idx="1"/>
          </p:nvPr>
        </p:nvSpPr>
        <p:spPr>
          <a:xfrm>
            <a:off x="838200" y="2936383"/>
            <a:ext cx="10515600" cy="3034518"/>
          </a:xfrm>
        </p:spPr>
        <p:txBody>
          <a:bodyPr/>
          <a:lstStyle/>
          <a:p>
            <a:pPr marL="0" indent="0">
              <a:buNone/>
            </a:pPr>
            <a:endParaRPr lang="en-GB" dirty="0" smtClean="0"/>
          </a:p>
          <a:p>
            <a:pPr marL="0" indent="0" algn="ctr">
              <a:buNone/>
            </a:pPr>
            <a:r>
              <a:rPr lang="en-GB" dirty="0" smtClean="0">
                <a:hlinkClick r:id="rId2"/>
              </a:rPr>
              <a:t>http://www.toothill.notts.sch.uk/</a:t>
            </a:r>
            <a:endParaRPr lang="en-GB" dirty="0" smtClean="0"/>
          </a:p>
          <a:p>
            <a:pPr algn="ctr">
              <a:buFont typeface="Wingdings" panose="05000000000000000000" pitchFamily="2" charset="2"/>
              <a:buChar char="à"/>
            </a:pPr>
            <a:r>
              <a:rPr lang="en-GB" dirty="0" smtClean="0">
                <a:sym typeface="Wingdings" panose="05000000000000000000" pitchFamily="2" charset="2"/>
              </a:rPr>
              <a:t>‘College’</a:t>
            </a:r>
          </a:p>
          <a:p>
            <a:pPr algn="ctr">
              <a:buFont typeface="Wingdings" panose="05000000000000000000" pitchFamily="2" charset="2"/>
              <a:buChar char="à"/>
            </a:pPr>
            <a:r>
              <a:rPr lang="en-GB" dirty="0">
                <a:sym typeface="Wingdings" panose="05000000000000000000" pitchFamily="2" charset="2"/>
              </a:rPr>
              <a:t> </a:t>
            </a:r>
            <a:r>
              <a:rPr lang="en-GB" dirty="0" smtClean="0">
                <a:sym typeface="Wingdings" panose="05000000000000000000" pitchFamily="2" charset="2"/>
              </a:rPr>
              <a:t>‘College Noticeboard’</a:t>
            </a:r>
          </a:p>
          <a:p>
            <a:pPr algn="ctr">
              <a:buFont typeface="Wingdings" panose="05000000000000000000" pitchFamily="2" charset="2"/>
              <a:buChar char="à"/>
            </a:pPr>
            <a:r>
              <a:rPr lang="en-GB" dirty="0">
                <a:sym typeface="Wingdings" panose="05000000000000000000" pitchFamily="2" charset="2"/>
              </a:rPr>
              <a:t> </a:t>
            </a:r>
            <a:r>
              <a:rPr lang="en-GB" dirty="0" smtClean="0">
                <a:sym typeface="Wingdings" panose="05000000000000000000" pitchFamily="2" charset="2"/>
              </a:rPr>
              <a:t>Scroll down to ‘UCAS and Destinations’</a:t>
            </a:r>
            <a:endParaRPr lang="en-GB" dirty="0"/>
          </a:p>
        </p:txBody>
      </p:sp>
    </p:spTree>
    <p:extLst>
      <p:ext uri="{BB962C8B-B14F-4D97-AF65-F5344CB8AC3E}">
        <p14:creationId xmlns:p14="http://schemas.microsoft.com/office/powerpoint/2010/main" val="4078272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792088"/>
          </a:xfrm>
        </p:spPr>
        <p:txBody>
          <a:bodyPr>
            <a:normAutofit/>
          </a:bodyPr>
          <a:lstStyle/>
          <a:p>
            <a:pPr algn="r"/>
            <a:r>
              <a:rPr lang="en-GB" b="1" u="sng" dirty="0"/>
              <a:t>3</a:t>
            </a:r>
            <a:r>
              <a:rPr lang="en-GB" b="1" u="sng" dirty="0" smtClean="0"/>
              <a:t>. Entry Requirements / Tariff tables</a:t>
            </a:r>
            <a:endParaRPr lang="en-GB" b="1" u="sng" dirty="0"/>
          </a:p>
        </p:txBody>
      </p:sp>
      <p:graphicFrame>
        <p:nvGraphicFramePr>
          <p:cNvPr id="6" name="Table 5"/>
          <p:cNvGraphicFramePr>
            <a:graphicFrameLocks noGrp="1"/>
          </p:cNvGraphicFramePr>
          <p:nvPr>
            <p:extLst/>
          </p:nvPr>
        </p:nvGraphicFramePr>
        <p:xfrm>
          <a:off x="1847528" y="807928"/>
          <a:ext cx="8640960" cy="5933440"/>
        </p:xfrm>
        <a:graphic>
          <a:graphicData uri="http://schemas.openxmlformats.org/drawingml/2006/table">
            <a:tbl>
              <a:tblPr firstRow="1" bandRow="1">
                <a:tableStyleId>{5C22544A-7EE6-4342-B048-85BDC9FD1C3A}</a:tableStyleId>
              </a:tblPr>
              <a:tblGrid>
                <a:gridCol w="2192236"/>
                <a:gridCol w="3064348"/>
                <a:gridCol w="3384376"/>
              </a:tblGrid>
              <a:tr h="370840">
                <a:tc>
                  <a:txBody>
                    <a:bodyPr/>
                    <a:lstStyle/>
                    <a:p>
                      <a:pPr algn="ctr"/>
                      <a:r>
                        <a:rPr lang="en-GB" sz="1800" u="sng" dirty="0" smtClean="0"/>
                        <a:t>Tariff</a:t>
                      </a:r>
                      <a:r>
                        <a:rPr lang="en-GB" sz="1800" u="sng" baseline="0" dirty="0" smtClean="0"/>
                        <a:t> Points</a:t>
                      </a:r>
                      <a:endParaRPr lang="en-GB" sz="1800" u="sng" dirty="0"/>
                    </a:p>
                  </a:txBody>
                  <a:tcPr/>
                </a:tc>
                <a:tc>
                  <a:txBody>
                    <a:bodyPr/>
                    <a:lstStyle/>
                    <a:p>
                      <a:pPr algn="ctr"/>
                      <a:r>
                        <a:rPr lang="en-GB" sz="1800" u="sng" dirty="0" smtClean="0"/>
                        <a:t>BTEC Diploma (Double)</a:t>
                      </a:r>
                      <a:endParaRPr lang="en-GB" sz="1800" u="sng" dirty="0"/>
                    </a:p>
                  </a:txBody>
                  <a:tcPr/>
                </a:tc>
                <a:tc>
                  <a:txBody>
                    <a:bodyPr/>
                    <a:lstStyle/>
                    <a:p>
                      <a:pPr algn="ctr"/>
                      <a:r>
                        <a:rPr lang="en-GB" sz="1800" u="sng" dirty="0" smtClean="0"/>
                        <a:t>BTEC</a:t>
                      </a:r>
                      <a:r>
                        <a:rPr lang="en-GB" sz="1800" u="sng" baseline="0" dirty="0" smtClean="0"/>
                        <a:t> Subsidiary Diploma (Single)</a:t>
                      </a:r>
                      <a:endParaRPr lang="en-GB" sz="1800" u="sng" dirty="0"/>
                    </a:p>
                  </a:txBody>
                  <a:tcPr/>
                </a:tc>
              </a:tr>
              <a:tr h="370840">
                <a:tc>
                  <a:txBody>
                    <a:bodyPr/>
                    <a:lstStyle/>
                    <a:p>
                      <a:pPr algn="ctr"/>
                      <a:r>
                        <a:rPr lang="en-GB" sz="1800" b="1" dirty="0" smtClean="0"/>
                        <a:t>280</a:t>
                      </a:r>
                      <a:endParaRPr lang="en-GB" sz="1800" b="1" dirty="0"/>
                    </a:p>
                  </a:txBody>
                  <a:tcPr/>
                </a:tc>
                <a:tc>
                  <a:txBody>
                    <a:bodyPr/>
                    <a:lstStyle/>
                    <a:p>
                      <a:pPr algn="ctr"/>
                      <a:r>
                        <a:rPr lang="en-GB" sz="1800" b="1" dirty="0" smtClean="0"/>
                        <a:t>D*D*</a:t>
                      </a:r>
                      <a:endParaRPr lang="en-GB" sz="1800" b="1" dirty="0"/>
                    </a:p>
                  </a:txBody>
                  <a:tcPr/>
                </a:tc>
                <a:tc>
                  <a:txBody>
                    <a:bodyPr/>
                    <a:lstStyle/>
                    <a:p>
                      <a:pPr algn="ctr"/>
                      <a:endParaRPr lang="en-GB" sz="1800" b="1"/>
                    </a:p>
                  </a:txBody>
                  <a:tcPr/>
                </a:tc>
              </a:tr>
              <a:tr h="370840">
                <a:tc>
                  <a:txBody>
                    <a:bodyPr/>
                    <a:lstStyle/>
                    <a:p>
                      <a:pPr algn="ctr"/>
                      <a:r>
                        <a:rPr lang="en-GB" sz="1800" b="1" dirty="0" smtClean="0"/>
                        <a:t>260</a:t>
                      </a:r>
                      <a:endParaRPr lang="en-GB" sz="1800" b="1" dirty="0"/>
                    </a:p>
                  </a:txBody>
                  <a:tcPr/>
                </a:tc>
                <a:tc>
                  <a:txBody>
                    <a:bodyPr/>
                    <a:lstStyle/>
                    <a:p>
                      <a:pPr algn="ctr"/>
                      <a:r>
                        <a:rPr lang="en-GB" sz="1800" b="1" dirty="0" smtClean="0"/>
                        <a:t>D*D</a:t>
                      </a:r>
                      <a:endParaRPr lang="en-GB" sz="1800" b="1" dirty="0"/>
                    </a:p>
                  </a:txBody>
                  <a:tcPr/>
                </a:tc>
                <a:tc>
                  <a:txBody>
                    <a:bodyPr/>
                    <a:lstStyle/>
                    <a:p>
                      <a:pPr algn="ctr"/>
                      <a:endParaRPr lang="en-GB" sz="1800" b="1" dirty="0"/>
                    </a:p>
                  </a:txBody>
                  <a:tcPr/>
                </a:tc>
              </a:tr>
              <a:tr h="370840">
                <a:tc>
                  <a:txBody>
                    <a:bodyPr/>
                    <a:lstStyle/>
                    <a:p>
                      <a:pPr algn="ctr"/>
                      <a:r>
                        <a:rPr lang="en-GB" sz="1800" b="1" dirty="0" smtClean="0"/>
                        <a:t>240</a:t>
                      </a:r>
                      <a:endParaRPr lang="en-GB" sz="1800" b="1" dirty="0"/>
                    </a:p>
                  </a:txBody>
                  <a:tcPr/>
                </a:tc>
                <a:tc>
                  <a:txBody>
                    <a:bodyPr/>
                    <a:lstStyle/>
                    <a:p>
                      <a:pPr algn="ctr"/>
                      <a:r>
                        <a:rPr lang="en-GB" sz="1800" b="1" dirty="0" smtClean="0"/>
                        <a:t>DD</a:t>
                      </a:r>
                      <a:endParaRPr lang="en-GB" sz="1800" b="1" dirty="0"/>
                    </a:p>
                  </a:txBody>
                  <a:tcPr/>
                </a:tc>
                <a:tc>
                  <a:txBody>
                    <a:bodyPr/>
                    <a:lstStyle/>
                    <a:p>
                      <a:pPr algn="ctr"/>
                      <a:endParaRPr lang="en-GB" sz="1800" b="1" dirty="0"/>
                    </a:p>
                  </a:txBody>
                  <a:tcPr/>
                </a:tc>
              </a:tr>
              <a:tr h="370840">
                <a:tc>
                  <a:txBody>
                    <a:bodyPr/>
                    <a:lstStyle/>
                    <a:p>
                      <a:pPr algn="ctr"/>
                      <a:r>
                        <a:rPr lang="en-GB" sz="1800" b="1" dirty="0" smtClean="0"/>
                        <a:t>210</a:t>
                      </a:r>
                      <a:endParaRPr lang="en-GB" sz="1800" b="1" dirty="0"/>
                    </a:p>
                  </a:txBody>
                  <a:tcPr/>
                </a:tc>
                <a:tc>
                  <a:txBody>
                    <a:bodyPr/>
                    <a:lstStyle/>
                    <a:p>
                      <a:pPr algn="ctr"/>
                      <a:endParaRPr lang="en-GB" sz="1800" b="1" dirty="0"/>
                    </a:p>
                  </a:txBody>
                  <a:tcPr/>
                </a:tc>
                <a:tc>
                  <a:txBody>
                    <a:bodyPr/>
                    <a:lstStyle/>
                    <a:p>
                      <a:pPr algn="ctr"/>
                      <a:endParaRPr lang="en-GB" sz="1800" b="1" dirty="0"/>
                    </a:p>
                  </a:txBody>
                  <a:tcPr/>
                </a:tc>
              </a:tr>
              <a:tr h="370840">
                <a:tc>
                  <a:txBody>
                    <a:bodyPr/>
                    <a:lstStyle/>
                    <a:p>
                      <a:pPr algn="ctr"/>
                      <a:r>
                        <a:rPr lang="en-GB" sz="1800" b="1" dirty="0" smtClean="0"/>
                        <a:t>200</a:t>
                      </a:r>
                      <a:endParaRPr lang="en-GB" sz="1800" b="1" dirty="0"/>
                    </a:p>
                  </a:txBody>
                  <a:tcPr/>
                </a:tc>
                <a:tc>
                  <a:txBody>
                    <a:bodyPr/>
                    <a:lstStyle/>
                    <a:p>
                      <a:pPr algn="ctr"/>
                      <a:r>
                        <a:rPr lang="en-GB" sz="1800" b="1" dirty="0" smtClean="0"/>
                        <a:t>DM</a:t>
                      </a:r>
                      <a:endParaRPr lang="en-GB" sz="1800" b="1" dirty="0"/>
                    </a:p>
                  </a:txBody>
                  <a:tcPr/>
                </a:tc>
                <a:tc>
                  <a:txBody>
                    <a:bodyPr/>
                    <a:lstStyle/>
                    <a:p>
                      <a:pPr algn="ctr"/>
                      <a:endParaRPr lang="en-GB" sz="1800" b="1" dirty="0"/>
                    </a:p>
                  </a:txBody>
                  <a:tcPr/>
                </a:tc>
              </a:tr>
              <a:tr h="370840">
                <a:tc>
                  <a:txBody>
                    <a:bodyPr/>
                    <a:lstStyle/>
                    <a:p>
                      <a:pPr algn="ctr"/>
                      <a:r>
                        <a:rPr lang="en-GB" sz="1800" b="1" dirty="0" smtClean="0"/>
                        <a:t>180</a:t>
                      </a:r>
                      <a:endParaRPr lang="en-GB" sz="1800" b="1" dirty="0"/>
                    </a:p>
                  </a:txBody>
                  <a:tcPr/>
                </a:tc>
                <a:tc>
                  <a:txBody>
                    <a:bodyPr/>
                    <a:lstStyle/>
                    <a:p>
                      <a:pPr algn="ctr"/>
                      <a:endParaRPr lang="en-GB" sz="1800" b="1" dirty="0"/>
                    </a:p>
                  </a:txBody>
                  <a:tcPr/>
                </a:tc>
                <a:tc>
                  <a:txBody>
                    <a:bodyPr/>
                    <a:lstStyle/>
                    <a:p>
                      <a:pPr algn="ctr"/>
                      <a:endParaRPr lang="en-GB" sz="1800" b="1" dirty="0"/>
                    </a:p>
                  </a:txBody>
                  <a:tcPr/>
                </a:tc>
              </a:tr>
              <a:tr h="370840">
                <a:tc>
                  <a:txBody>
                    <a:bodyPr/>
                    <a:lstStyle/>
                    <a:p>
                      <a:pPr algn="ctr"/>
                      <a:r>
                        <a:rPr lang="en-GB" sz="1800" b="1" dirty="0" smtClean="0"/>
                        <a:t>160</a:t>
                      </a:r>
                      <a:endParaRPr lang="en-GB" sz="1800" b="1" dirty="0"/>
                    </a:p>
                  </a:txBody>
                  <a:tcPr/>
                </a:tc>
                <a:tc>
                  <a:txBody>
                    <a:bodyPr/>
                    <a:lstStyle/>
                    <a:p>
                      <a:pPr algn="ctr"/>
                      <a:r>
                        <a:rPr lang="en-GB" sz="1800" b="1" dirty="0" smtClean="0"/>
                        <a:t>MM</a:t>
                      </a:r>
                      <a:endParaRPr lang="en-GB" sz="1800" b="1" dirty="0"/>
                    </a:p>
                  </a:txBody>
                  <a:tcPr/>
                </a:tc>
                <a:tc>
                  <a:txBody>
                    <a:bodyPr/>
                    <a:lstStyle/>
                    <a:p>
                      <a:pPr algn="ctr"/>
                      <a:endParaRPr lang="en-GB" sz="1800" b="1" dirty="0"/>
                    </a:p>
                  </a:txBody>
                  <a:tcPr/>
                </a:tc>
              </a:tr>
              <a:tr h="370840">
                <a:tc>
                  <a:txBody>
                    <a:bodyPr/>
                    <a:lstStyle/>
                    <a:p>
                      <a:pPr algn="ctr"/>
                      <a:r>
                        <a:rPr lang="en-GB" sz="1800" b="1" dirty="0" smtClean="0"/>
                        <a:t>140</a:t>
                      </a:r>
                      <a:endParaRPr lang="en-GB" sz="1800" b="1" dirty="0"/>
                    </a:p>
                  </a:txBody>
                  <a:tcPr/>
                </a:tc>
                <a:tc>
                  <a:txBody>
                    <a:bodyPr/>
                    <a:lstStyle/>
                    <a:p>
                      <a:pPr algn="ctr"/>
                      <a:endParaRPr lang="en-GB" sz="1800" b="1" dirty="0"/>
                    </a:p>
                  </a:txBody>
                  <a:tcPr/>
                </a:tc>
                <a:tc>
                  <a:txBody>
                    <a:bodyPr/>
                    <a:lstStyle/>
                    <a:p>
                      <a:pPr algn="ctr"/>
                      <a:r>
                        <a:rPr lang="en-GB" sz="1800" b="1" dirty="0" smtClean="0"/>
                        <a:t>D*</a:t>
                      </a:r>
                      <a:endParaRPr lang="en-GB" sz="1800" b="1" dirty="0"/>
                    </a:p>
                  </a:txBody>
                  <a:tcPr/>
                </a:tc>
              </a:tr>
              <a:tr h="370840">
                <a:tc>
                  <a:txBody>
                    <a:bodyPr/>
                    <a:lstStyle/>
                    <a:p>
                      <a:pPr algn="ctr"/>
                      <a:r>
                        <a:rPr lang="en-GB" sz="1800" b="1" dirty="0" smtClean="0"/>
                        <a:t>120</a:t>
                      </a:r>
                      <a:endParaRPr lang="en-GB" sz="1800" b="1" dirty="0"/>
                    </a:p>
                  </a:txBody>
                  <a:tcPr/>
                </a:tc>
                <a:tc>
                  <a:txBody>
                    <a:bodyPr/>
                    <a:lstStyle/>
                    <a:p>
                      <a:pPr algn="ctr"/>
                      <a:r>
                        <a:rPr lang="en-GB" sz="1800" b="1" dirty="0" smtClean="0"/>
                        <a:t>MP</a:t>
                      </a:r>
                      <a:endParaRPr lang="en-GB" sz="1800" b="1" dirty="0"/>
                    </a:p>
                  </a:txBody>
                  <a:tcPr/>
                </a:tc>
                <a:tc>
                  <a:txBody>
                    <a:bodyPr/>
                    <a:lstStyle/>
                    <a:p>
                      <a:pPr algn="ctr"/>
                      <a:r>
                        <a:rPr lang="en-GB" sz="1800" b="1" dirty="0" smtClean="0"/>
                        <a:t>D</a:t>
                      </a:r>
                      <a:endParaRPr lang="en-GB" sz="1800" b="1" dirty="0"/>
                    </a:p>
                  </a:txBody>
                  <a:tcPr/>
                </a:tc>
              </a:tr>
              <a:tr h="370840">
                <a:tc>
                  <a:txBody>
                    <a:bodyPr/>
                    <a:lstStyle/>
                    <a:p>
                      <a:pPr algn="ctr"/>
                      <a:r>
                        <a:rPr lang="en-GB" sz="1800" b="1" dirty="0" smtClean="0"/>
                        <a:t>100</a:t>
                      </a:r>
                      <a:endParaRPr lang="en-GB" sz="1800" b="1" dirty="0"/>
                    </a:p>
                  </a:txBody>
                  <a:tcPr/>
                </a:tc>
                <a:tc>
                  <a:txBody>
                    <a:bodyPr/>
                    <a:lstStyle/>
                    <a:p>
                      <a:pPr algn="ctr"/>
                      <a:endParaRPr lang="en-GB" sz="1800" b="1" dirty="0"/>
                    </a:p>
                  </a:txBody>
                  <a:tcPr/>
                </a:tc>
                <a:tc>
                  <a:txBody>
                    <a:bodyPr/>
                    <a:lstStyle/>
                    <a:p>
                      <a:pPr algn="ctr"/>
                      <a:endParaRPr lang="en-GB" sz="1800" b="1" dirty="0"/>
                    </a:p>
                  </a:txBody>
                  <a:tcPr/>
                </a:tc>
              </a:tr>
              <a:tr h="370840">
                <a:tc>
                  <a:txBody>
                    <a:bodyPr/>
                    <a:lstStyle/>
                    <a:p>
                      <a:pPr algn="ctr"/>
                      <a:r>
                        <a:rPr lang="en-GB" sz="1800" b="1" dirty="0" smtClean="0"/>
                        <a:t>80</a:t>
                      </a:r>
                      <a:endParaRPr lang="en-GB" sz="1800" b="1" dirty="0"/>
                    </a:p>
                  </a:txBody>
                  <a:tcPr/>
                </a:tc>
                <a:tc>
                  <a:txBody>
                    <a:bodyPr/>
                    <a:lstStyle/>
                    <a:p>
                      <a:pPr algn="ctr"/>
                      <a:r>
                        <a:rPr lang="en-GB" sz="1800" b="1" dirty="0" smtClean="0"/>
                        <a:t>PP</a:t>
                      </a:r>
                      <a:endParaRPr lang="en-GB" sz="1800" b="1" dirty="0"/>
                    </a:p>
                  </a:txBody>
                  <a:tcPr/>
                </a:tc>
                <a:tc>
                  <a:txBody>
                    <a:bodyPr/>
                    <a:lstStyle/>
                    <a:p>
                      <a:pPr algn="ctr"/>
                      <a:r>
                        <a:rPr lang="en-GB" sz="1800" b="1" dirty="0" smtClean="0"/>
                        <a:t>M</a:t>
                      </a:r>
                      <a:endParaRPr lang="en-GB" sz="1800" b="1" dirty="0"/>
                    </a:p>
                  </a:txBody>
                  <a:tcPr/>
                </a:tc>
              </a:tr>
              <a:tr h="370840">
                <a:tc>
                  <a:txBody>
                    <a:bodyPr/>
                    <a:lstStyle/>
                    <a:p>
                      <a:pPr algn="ctr"/>
                      <a:r>
                        <a:rPr lang="en-GB" sz="1800" b="1" dirty="0" smtClean="0"/>
                        <a:t>70</a:t>
                      </a:r>
                      <a:endParaRPr lang="en-GB" sz="1800" b="1" dirty="0"/>
                    </a:p>
                  </a:txBody>
                  <a:tcPr/>
                </a:tc>
                <a:tc>
                  <a:txBody>
                    <a:bodyPr/>
                    <a:lstStyle/>
                    <a:p>
                      <a:pPr algn="ctr"/>
                      <a:endParaRPr lang="en-GB" sz="1800" b="1"/>
                    </a:p>
                  </a:txBody>
                  <a:tcPr/>
                </a:tc>
                <a:tc>
                  <a:txBody>
                    <a:bodyPr/>
                    <a:lstStyle/>
                    <a:p>
                      <a:pPr algn="ctr"/>
                      <a:endParaRPr lang="en-GB" sz="1800" b="1" dirty="0"/>
                    </a:p>
                  </a:txBody>
                  <a:tcPr/>
                </a:tc>
              </a:tr>
              <a:tr h="370840">
                <a:tc>
                  <a:txBody>
                    <a:bodyPr/>
                    <a:lstStyle/>
                    <a:p>
                      <a:pPr algn="ctr"/>
                      <a:r>
                        <a:rPr lang="en-GB" sz="1800" b="1" dirty="0" smtClean="0"/>
                        <a:t>60</a:t>
                      </a:r>
                      <a:endParaRPr lang="en-GB" sz="1800" b="1" dirty="0"/>
                    </a:p>
                  </a:txBody>
                  <a:tcPr/>
                </a:tc>
                <a:tc>
                  <a:txBody>
                    <a:bodyPr/>
                    <a:lstStyle/>
                    <a:p>
                      <a:pPr algn="ctr"/>
                      <a:endParaRPr lang="en-GB" sz="1800" b="1"/>
                    </a:p>
                  </a:txBody>
                  <a:tcPr/>
                </a:tc>
                <a:tc>
                  <a:txBody>
                    <a:bodyPr/>
                    <a:lstStyle/>
                    <a:p>
                      <a:pPr algn="ctr"/>
                      <a:endParaRPr lang="en-GB" sz="1800" b="1" dirty="0"/>
                    </a:p>
                  </a:txBody>
                  <a:tcPr/>
                </a:tc>
              </a:tr>
              <a:tr h="370840">
                <a:tc>
                  <a:txBody>
                    <a:bodyPr/>
                    <a:lstStyle/>
                    <a:p>
                      <a:pPr algn="ctr"/>
                      <a:r>
                        <a:rPr lang="en-GB" sz="1800" b="1" dirty="0" smtClean="0"/>
                        <a:t>40</a:t>
                      </a:r>
                      <a:endParaRPr lang="en-GB" sz="1800" b="1" dirty="0"/>
                    </a:p>
                  </a:txBody>
                  <a:tcPr/>
                </a:tc>
                <a:tc>
                  <a:txBody>
                    <a:bodyPr/>
                    <a:lstStyle/>
                    <a:p>
                      <a:pPr algn="ctr"/>
                      <a:endParaRPr lang="en-GB" sz="1800" b="1"/>
                    </a:p>
                  </a:txBody>
                  <a:tcPr/>
                </a:tc>
                <a:tc>
                  <a:txBody>
                    <a:bodyPr/>
                    <a:lstStyle/>
                    <a:p>
                      <a:pPr algn="ctr"/>
                      <a:r>
                        <a:rPr lang="en-GB" sz="1800" b="1" dirty="0" smtClean="0"/>
                        <a:t>P</a:t>
                      </a:r>
                      <a:endParaRPr lang="en-GB" sz="1800" b="1" dirty="0"/>
                    </a:p>
                  </a:txBody>
                  <a:tcPr/>
                </a:tc>
              </a:tr>
              <a:tr h="370840">
                <a:tc>
                  <a:txBody>
                    <a:bodyPr/>
                    <a:lstStyle/>
                    <a:p>
                      <a:pPr algn="ctr"/>
                      <a:r>
                        <a:rPr lang="en-GB" sz="1800" b="1" dirty="0" smtClean="0"/>
                        <a:t>20</a:t>
                      </a:r>
                      <a:endParaRPr lang="en-GB" sz="1800" b="1" dirty="0"/>
                    </a:p>
                  </a:txBody>
                  <a:tcPr/>
                </a:tc>
                <a:tc>
                  <a:txBody>
                    <a:bodyPr/>
                    <a:lstStyle/>
                    <a:p>
                      <a:pPr algn="ctr"/>
                      <a:endParaRPr lang="en-GB" sz="1800" b="1"/>
                    </a:p>
                  </a:txBody>
                  <a:tcPr/>
                </a:tc>
                <a:tc>
                  <a:txBody>
                    <a:bodyPr/>
                    <a:lstStyle/>
                    <a:p>
                      <a:pPr algn="ctr"/>
                      <a:endParaRPr lang="en-GB" sz="1800" b="1" dirty="0"/>
                    </a:p>
                  </a:txBody>
                  <a:tcPr/>
                </a:tc>
              </a:tr>
            </a:tbl>
          </a:graphicData>
        </a:graphic>
      </p:graphicFrame>
    </p:spTree>
    <p:extLst>
      <p:ext uri="{BB962C8B-B14F-4D97-AF65-F5344CB8AC3E}">
        <p14:creationId xmlns:p14="http://schemas.microsoft.com/office/powerpoint/2010/main" val="3734529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2564904"/>
            <a:ext cx="8229600" cy="1143000"/>
          </a:xfrm>
        </p:spPr>
        <p:txBody>
          <a:bodyPr/>
          <a:lstStyle/>
          <a:p>
            <a:r>
              <a:rPr lang="en-GB" dirty="0" smtClean="0"/>
              <a:t>2. Researching courses (on UCAS)</a:t>
            </a:r>
            <a:endParaRPr lang="en-GB" dirty="0"/>
          </a:p>
        </p:txBody>
      </p:sp>
    </p:spTree>
    <p:extLst>
      <p:ext uri="{BB962C8B-B14F-4D97-AF65-F5344CB8AC3E}">
        <p14:creationId xmlns:p14="http://schemas.microsoft.com/office/powerpoint/2010/main" val="2471144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t>1. Researching courses</a:t>
            </a:r>
            <a:br>
              <a:rPr lang="en-GB" b="1" u="sng" dirty="0" smtClean="0"/>
            </a:br>
            <a:r>
              <a:rPr lang="en-GB" b="1" u="sng" dirty="0" smtClean="0"/>
              <a:t>WITH some idea?:</a:t>
            </a:r>
            <a:endParaRPr lang="en-GB" b="1" u="sng" dirty="0"/>
          </a:p>
        </p:txBody>
      </p:sp>
      <p:sp>
        <p:nvSpPr>
          <p:cNvPr id="3" name="Content Placeholder 2"/>
          <p:cNvSpPr>
            <a:spLocks noGrp="1"/>
          </p:cNvSpPr>
          <p:nvPr>
            <p:ph idx="1"/>
          </p:nvPr>
        </p:nvSpPr>
        <p:spPr/>
        <p:txBody>
          <a:bodyPr>
            <a:normAutofit fontScale="85000" lnSpcReduction="20000"/>
          </a:bodyPr>
          <a:lstStyle/>
          <a:p>
            <a:r>
              <a:rPr lang="en-GB" dirty="0" smtClean="0"/>
              <a:t>Home (</a:t>
            </a:r>
            <a:r>
              <a:rPr lang="en-GB" dirty="0" smtClean="0">
                <a:hlinkClick r:id="rId2"/>
              </a:rPr>
              <a:t>www.ucas.com</a:t>
            </a:r>
            <a:r>
              <a:rPr lang="en-GB" dirty="0" smtClean="0"/>
              <a:t>) </a:t>
            </a:r>
          </a:p>
          <a:p>
            <a:pPr marL="0" indent="0">
              <a:buNone/>
            </a:pPr>
            <a:r>
              <a:rPr lang="en-GB" dirty="0"/>
              <a:t>	</a:t>
            </a:r>
            <a:r>
              <a:rPr lang="en-GB" dirty="0" smtClean="0">
                <a:sym typeface="Wingdings" panose="05000000000000000000" pitchFamily="2" charset="2"/>
              </a:rPr>
              <a:t> ‘Choosing a course’</a:t>
            </a:r>
          </a:p>
          <a:p>
            <a:pPr marL="0" indent="0">
              <a:buNone/>
            </a:pPr>
            <a:r>
              <a:rPr lang="en-GB" dirty="0">
                <a:sym typeface="Wingdings" panose="05000000000000000000" pitchFamily="2" charset="2"/>
              </a:rPr>
              <a:t>	</a:t>
            </a:r>
            <a:r>
              <a:rPr lang="en-GB" dirty="0" smtClean="0">
                <a:sym typeface="Wingdings" panose="05000000000000000000" pitchFamily="2" charset="2"/>
              </a:rPr>
              <a:t> ‘Find an undergraduate course’</a:t>
            </a:r>
          </a:p>
          <a:p>
            <a:pPr marL="0" indent="0">
              <a:buNone/>
            </a:pPr>
            <a:r>
              <a:rPr lang="en-GB" dirty="0">
                <a:sym typeface="Wingdings" panose="05000000000000000000" pitchFamily="2" charset="2"/>
              </a:rPr>
              <a:t>	</a:t>
            </a:r>
            <a:r>
              <a:rPr lang="en-GB" dirty="0" smtClean="0">
                <a:sym typeface="Wingdings" panose="05000000000000000000" pitchFamily="2" charset="2"/>
              </a:rPr>
              <a:t>	 Where do you normally live?</a:t>
            </a:r>
          </a:p>
          <a:p>
            <a:pPr marL="0" indent="0">
              <a:buNone/>
            </a:pPr>
            <a:r>
              <a:rPr lang="en-GB" dirty="0">
                <a:sym typeface="Wingdings" panose="05000000000000000000" pitchFamily="2" charset="2"/>
              </a:rPr>
              <a:t>	</a:t>
            </a:r>
            <a:r>
              <a:rPr lang="en-GB" dirty="0" smtClean="0">
                <a:sym typeface="Wingdings" panose="05000000000000000000" pitchFamily="2" charset="2"/>
              </a:rPr>
              <a:t>	      ‘England’</a:t>
            </a:r>
          </a:p>
          <a:p>
            <a:pPr marL="0" indent="0">
              <a:buNone/>
            </a:pPr>
            <a:r>
              <a:rPr lang="en-GB" dirty="0">
                <a:sym typeface="Wingdings" panose="05000000000000000000" pitchFamily="2" charset="2"/>
              </a:rPr>
              <a:t>	</a:t>
            </a:r>
            <a:r>
              <a:rPr lang="en-GB" dirty="0" smtClean="0">
                <a:sym typeface="Wingdings" panose="05000000000000000000" pitchFamily="2" charset="2"/>
              </a:rPr>
              <a:t>	      Search courses available in:</a:t>
            </a:r>
          </a:p>
          <a:p>
            <a:pPr marL="0" indent="0">
              <a:buNone/>
            </a:pPr>
            <a:r>
              <a:rPr lang="en-GB" dirty="0">
                <a:sym typeface="Wingdings" panose="05000000000000000000" pitchFamily="2" charset="2"/>
              </a:rPr>
              <a:t>	</a:t>
            </a:r>
            <a:r>
              <a:rPr lang="en-GB" dirty="0" smtClean="0">
                <a:sym typeface="Wingdings" panose="05000000000000000000" pitchFamily="2" charset="2"/>
              </a:rPr>
              <a:t>	       ‘2016’</a:t>
            </a:r>
          </a:p>
          <a:p>
            <a:pPr>
              <a:buFont typeface="Wingdings"/>
              <a:buChar char="à"/>
            </a:pPr>
            <a:r>
              <a:rPr lang="en-GB" dirty="0" smtClean="0">
                <a:sym typeface="Wingdings" panose="05000000000000000000" pitchFamily="2" charset="2"/>
              </a:rPr>
              <a:t>Search by any or all of the following:</a:t>
            </a:r>
          </a:p>
          <a:p>
            <a:pPr marL="0" indent="0">
              <a:buNone/>
            </a:pPr>
            <a:r>
              <a:rPr lang="en-GB" dirty="0" smtClean="0">
                <a:sym typeface="Wingdings" panose="05000000000000000000" pitchFamily="2" charset="2"/>
              </a:rPr>
              <a:t>Course: Course title / Subject (e.g. History)</a:t>
            </a:r>
          </a:p>
          <a:p>
            <a:pPr marL="0" indent="0">
              <a:buNone/>
            </a:pPr>
            <a:r>
              <a:rPr lang="en-GB" dirty="0" smtClean="0">
                <a:sym typeface="Wingdings" panose="05000000000000000000" pitchFamily="2" charset="2"/>
              </a:rPr>
              <a:t>Provider: University / College / Other (e.g. UEA)</a:t>
            </a:r>
          </a:p>
          <a:p>
            <a:pPr marL="0" indent="0">
              <a:buNone/>
            </a:pPr>
            <a:r>
              <a:rPr lang="en-GB" dirty="0" smtClean="0">
                <a:sym typeface="Wingdings" panose="05000000000000000000" pitchFamily="2" charset="2"/>
              </a:rPr>
              <a:t>Location: Country / County / City / Town (e.g. Nottingham)</a:t>
            </a:r>
            <a:endParaRPr lang="en-GB" dirty="0"/>
          </a:p>
        </p:txBody>
      </p:sp>
    </p:spTree>
    <p:extLst>
      <p:ext uri="{BB962C8B-B14F-4D97-AF65-F5344CB8AC3E}">
        <p14:creationId xmlns:p14="http://schemas.microsoft.com/office/powerpoint/2010/main" val="1806678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a:t>2</a:t>
            </a:r>
            <a:r>
              <a:rPr lang="en-GB" b="1" u="sng" dirty="0" smtClean="0"/>
              <a:t>. Researching courses</a:t>
            </a:r>
            <a:br>
              <a:rPr lang="en-GB" b="1" u="sng" dirty="0" smtClean="0"/>
            </a:br>
            <a:r>
              <a:rPr lang="en-GB" b="1" u="sng" dirty="0" smtClean="0"/>
              <a:t>WITHOUT any idea?:</a:t>
            </a:r>
            <a:endParaRPr lang="en-GB" b="1" u="sng" dirty="0"/>
          </a:p>
        </p:txBody>
      </p:sp>
      <p:sp>
        <p:nvSpPr>
          <p:cNvPr id="3" name="Content Placeholder 2"/>
          <p:cNvSpPr>
            <a:spLocks noGrp="1"/>
          </p:cNvSpPr>
          <p:nvPr>
            <p:ph idx="1"/>
          </p:nvPr>
        </p:nvSpPr>
        <p:spPr/>
        <p:txBody>
          <a:bodyPr>
            <a:normAutofit/>
          </a:bodyPr>
          <a:lstStyle/>
          <a:p>
            <a:r>
              <a:rPr lang="en-GB" dirty="0" smtClean="0"/>
              <a:t>Home (</a:t>
            </a:r>
            <a:r>
              <a:rPr lang="en-GB" dirty="0" smtClean="0">
                <a:hlinkClick r:id="rId2"/>
              </a:rPr>
              <a:t>www.ucas.com</a:t>
            </a:r>
            <a:r>
              <a:rPr lang="en-GB" dirty="0" smtClean="0"/>
              <a:t>) </a:t>
            </a:r>
          </a:p>
          <a:p>
            <a:pPr marL="0" indent="0">
              <a:buNone/>
            </a:pPr>
            <a:r>
              <a:rPr lang="en-GB" dirty="0"/>
              <a:t>	</a:t>
            </a:r>
            <a:r>
              <a:rPr lang="en-GB" dirty="0" smtClean="0">
                <a:sym typeface="Wingdings" panose="05000000000000000000" pitchFamily="2" charset="2"/>
              </a:rPr>
              <a:t> ‘Choosing a course’</a:t>
            </a:r>
          </a:p>
          <a:p>
            <a:pPr marL="0" indent="0">
              <a:buNone/>
            </a:pPr>
            <a:r>
              <a:rPr lang="en-GB" dirty="0">
                <a:sym typeface="Wingdings" panose="05000000000000000000" pitchFamily="2" charset="2"/>
              </a:rPr>
              <a:t>	</a:t>
            </a:r>
            <a:r>
              <a:rPr lang="en-GB" dirty="0" smtClean="0">
                <a:sym typeface="Wingdings" panose="05000000000000000000" pitchFamily="2" charset="2"/>
              </a:rPr>
              <a:t>	 ‘Find an undergraduate course’</a:t>
            </a:r>
          </a:p>
          <a:p>
            <a:pPr marL="0" indent="0">
              <a:buNone/>
            </a:pPr>
            <a:r>
              <a:rPr lang="en-GB" dirty="0">
                <a:sym typeface="Wingdings" panose="05000000000000000000" pitchFamily="2" charset="2"/>
              </a:rPr>
              <a:t>	</a:t>
            </a:r>
            <a:r>
              <a:rPr lang="en-GB" dirty="0" smtClean="0">
                <a:sym typeface="Wingdings" panose="05000000000000000000" pitchFamily="2" charset="2"/>
              </a:rPr>
              <a:t>	 ‘Don’t know what to study’</a:t>
            </a:r>
          </a:p>
          <a:p>
            <a:pPr marL="0" indent="0">
              <a:buNone/>
            </a:pPr>
            <a:r>
              <a:rPr lang="en-GB" dirty="0">
                <a:sym typeface="Wingdings" panose="05000000000000000000" pitchFamily="2" charset="2"/>
              </a:rPr>
              <a:t>	</a:t>
            </a:r>
            <a:r>
              <a:rPr lang="en-GB" dirty="0" smtClean="0">
                <a:sym typeface="Wingdings" panose="05000000000000000000" pitchFamily="2" charset="2"/>
              </a:rPr>
              <a:t>	      ‘Browse’</a:t>
            </a:r>
          </a:p>
          <a:p>
            <a:pPr>
              <a:buFont typeface="Wingdings"/>
              <a:buChar char="à"/>
            </a:pPr>
            <a:r>
              <a:rPr lang="en-GB" dirty="0" smtClean="0">
                <a:sym typeface="Wingdings" panose="05000000000000000000" pitchFamily="2" charset="2"/>
              </a:rPr>
              <a:t>EITHER: ‘Browse subjects by category’</a:t>
            </a:r>
          </a:p>
          <a:p>
            <a:pPr>
              <a:buFont typeface="Wingdings"/>
              <a:buChar char="à"/>
            </a:pPr>
            <a:r>
              <a:rPr lang="en-GB" dirty="0" smtClean="0">
                <a:sym typeface="Wingdings" panose="05000000000000000000" pitchFamily="2" charset="2"/>
              </a:rPr>
              <a:t>OR: ‘Go to A-Z list of subjects’</a:t>
            </a:r>
          </a:p>
        </p:txBody>
      </p:sp>
    </p:spTree>
    <p:extLst>
      <p:ext uri="{BB962C8B-B14F-4D97-AF65-F5344CB8AC3E}">
        <p14:creationId xmlns:p14="http://schemas.microsoft.com/office/powerpoint/2010/main" val="1794486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Prospectuses</a:t>
            </a:r>
            <a:endParaRPr lang="en-GB" b="1" u="sng" dirty="0"/>
          </a:p>
        </p:txBody>
      </p:sp>
      <p:sp>
        <p:nvSpPr>
          <p:cNvPr id="3" name="Content Placeholder 2"/>
          <p:cNvSpPr>
            <a:spLocks noGrp="1"/>
          </p:cNvSpPr>
          <p:nvPr>
            <p:ph idx="1"/>
          </p:nvPr>
        </p:nvSpPr>
        <p:spPr>
          <a:xfrm>
            <a:off x="838200" y="2189407"/>
            <a:ext cx="10515600" cy="3987555"/>
          </a:xfrm>
        </p:spPr>
        <p:txBody>
          <a:bodyPr/>
          <a:lstStyle/>
          <a:p>
            <a:r>
              <a:rPr lang="en-GB" dirty="0" smtClean="0"/>
              <a:t>These have been ordered from all universities that students from Toot Hill commonly go (and many more).</a:t>
            </a:r>
          </a:p>
          <a:p>
            <a:endParaRPr lang="en-GB" dirty="0"/>
          </a:p>
          <a:p>
            <a:r>
              <a:rPr lang="en-GB" dirty="0" smtClean="0"/>
              <a:t>These are available in the Study Atrium in the bookcase at all times.</a:t>
            </a:r>
          </a:p>
          <a:p>
            <a:pPr marL="0" indent="0">
              <a:buNone/>
            </a:pPr>
            <a:r>
              <a:rPr lang="en-GB" dirty="0" smtClean="0"/>
              <a:t>(Students have been made aware of this many, many times).</a:t>
            </a:r>
            <a:endParaRPr lang="en-GB" dirty="0"/>
          </a:p>
        </p:txBody>
      </p:sp>
    </p:spTree>
    <p:extLst>
      <p:ext uri="{BB962C8B-B14F-4D97-AF65-F5344CB8AC3E}">
        <p14:creationId xmlns:p14="http://schemas.microsoft.com/office/powerpoint/2010/main" val="3251441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Open days:</a:t>
            </a:r>
            <a:endParaRPr lang="en-GB" b="1" u="sng" dirty="0"/>
          </a:p>
        </p:txBody>
      </p:sp>
      <p:sp>
        <p:nvSpPr>
          <p:cNvPr id="3" name="Content Placeholder 2"/>
          <p:cNvSpPr>
            <a:spLocks noGrp="1"/>
          </p:cNvSpPr>
          <p:nvPr>
            <p:ph idx="1"/>
          </p:nvPr>
        </p:nvSpPr>
        <p:spPr/>
        <p:txBody>
          <a:bodyPr/>
          <a:lstStyle/>
          <a:p>
            <a:r>
              <a:rPr lang="en-GB" dirty="0" smtClean="0">
                <a:hlinkClick r:id="rId2"/>
              </a:rPr>
              <a:t>http://www.opendays.com/</a:t>
            </a:r>
            <a:endParaRPr lang="en-GB" dirty="0" smtClean="0"/>
          </a:p>
          <a:p>
            <a:endParaRPr lang="en-GB" dirty="0"/>
          </a:p>
          <a:p>
            <a:pPr marL="514350" indent="-514350">
              <a:buAutoNum type="arabicPeriod"/>
            </a:pPr>
            <a:r>
              <a:rPr lang="en-GB" b="1" dirty="0" smtClean="0"/>
              <a:t>Search</a:t>
            </a:r>
            <a:r>
              <a:rPr lang="en-GB" dirty="0" smtClean="0"/>
              <a:t> if you have a specific university in mind.</a:t>
            </a:r>
          </a:p>
          <a:p>
            <a:pPr marL="514350" indent="-514350">
              <a:buAutoNum type="arabicPeriod"/>
            </a:pPr>
            <a:endParaRPr lang="en-GB" dirty="0" smtClean="0"/>
          </a:p>
          <a:p>
            <a:pPr marL="514350" indent="-514350">
              <a:buAutoNum type="arabicPeriod"/>
            </a:pPr>
            <a:r>
              <a:rPr lang="en-GB" b="1" dirty="0" smtClean="0"/>
              <a:t>Calendar</a:t>
            </a:r>
            <a:r>
              <a:rPr lang="en-GB" dirty="0" smtClean="0"/>
              <a:t> – alternatively browse the calendar to see what is available.</a:t>
            </a:r>
          </a:p>
          <a:p>
            <a:pPr marL="514350" indent="-514350">
              <a:buAutoNum type="arabicPeriod"/>
            </a:pPr>
            <a:endParaRPr lang="en-GB" dirty="0" smtClean="0"/>
          </a:p>
          <a:p>
            <a:pPr marL="514350" indent="-514350">
              <a:buAutoNum type="arabicPeriod"/>
            </a:pPr>
            <a:r>
              <a:rPr lang="en-GB" b="1" dirty="0" smtClean="0"/>
              <a:t>Advice</a:t>
            </a:r>
            <a:r>
              <a:rPr lang="en-GB" dirty="0" smtClean="0"/>
              <a:t> – check out the advice section for helpful tips.</a:t>
            </a:r>
            <a:endParaRPr lang="en-GB" dirty="0"/>
          </a:p>
        </p:txBody>
      </p:sp>
    </p:spTree>
    <p:extLst>
      <p:ext uri="{BB962C8B-B14F-4D97-AF65-F5344CB8AC3E}">
        <p14:creationId xmlns:p14="http://schemas.microsoft.com/office/powerpoint/2010/main" val="1262089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2564904"/>
            <a:ext cx="8229600" cy="1143000"/>
          </a:xfrm>
        </p:spPr>
        <p:txBody>
          <a:bodyPr/>
          <a:lstStyle/>
          <a:p>
            <a:r>
              <a:rPr lang="en-GB" dirty="0"/>
              <a:t>3</a:t>
            </a:r>
            <a:r>
              <a:rPr lang="en-GB" dirty="0" smtClean="0"/>
              <a:t>. Registering on UCAS</a:t>
            </a:r>
            <a:endParaRPr lang="en-GB" dirty="0"/>
          </a:p>
        </p:txBody>
      </p:sp>
    </p:spTree>
    <p:extLst>
      <p:ext uri="{BB962C8B-B14F-4D97-AF65-F5344CB8AC3E}">
        <p14:creationId xmlns:p14="http://schemas.microsoft.com/office/powerpoint/2010/main" val="3530575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4. How to register</a:t>
            </a:r>
            <a:endParaRPr lang="en-GB" b="1" u="sng" dirty="0"/>
          </a:p>
        </p:txBody>
      </p:sp>
      <p:sp>
        <p:nvSpPr>
          <p:cNvPr id="3" name="Content Placeholder 2"/>
          <p:cNvSpPr>
            <a:spLocks noGrp="1"/>
          </p:cNvSpPr>
          <p:nvPr>
            <p:ph idx="1"/>
          </p:nvPr>
        </p:nvSpPr>
        <p:spPr>
          <a:xfrm>
            <a:off x="1703512" y="1600201"/>
            <a:ext cx="8784976" cy="4525963"/>
          </a:xfrm>
        </p:spPr>
        <p:txBody>
          <a:bodyPr>
            <a:normAutofit fontScale="92500" lnSpcReduction="20000"/>
          </a:bodyPr>
          <a:lstStyle/>
          <a:p>
            <a:r>
              <a:rPr lang="en-GB" dirty="0" smtClean="0"/>
              <a:t>Home (</a:t>
            </a:r>
            <a:r>
              <a:rPr lang="en-GB" dirty="0" smtClean="0">
                <a:hlinkClick r:id="rId2"/>
              </a:rPr>
              <a:t>www.ucas.com</a:t>
            </a:r>
            <a:r>
              <a:rPr lang="en-GB" dirty="0" smtClean="0"/>
              <a:t>)</a:t>
            </a:r>
          </a:p>
          <a:p>
            <a:pPr marL="0" indent="0">
              <a:buNone/>
            </a:pPr>
            <a:r>
              <a:rPr lang="en-GB" dirty="0"/>
              <a:t>	</a:t>
            </a:r>
            <a:r>
              <a:rPr lang="en-GB" dirty="0" smtClean="0">
                <a:sym typeface="Wingdings" panose="05000000000000000000" pitchFamily="2" charset="2"/>
              </a:rPr>
              <a:t> ‘Apply and track’</a:t>
            </a:r>
          </a:p>
          <a:p>
            <a:pPr marL="0" indent="0">
              <a:buNone/>
            </a:pPr>
            <a:r>
              <a:rPr lang="en-GB" dirty="0">
                <a:sym typeface="Wingdings" panose="05000000000000000000" pitchFamily="2" charset="2"/>
              </a:rPr>
              <a:t>	</a:t>
            </a:r>
            <a:r>
              <a:rPr lang="en-GB" dirty="0" smtClean="0">
                <a:sym typeface="Wingdings" panose="05000000000000000000" pitchFamily="2" charset="2"/>
              </a:rPr>
              <a:t>	 ‘Start an undergraduate application’</a:t>
            </a:r>
          </a:p>
          <a:p>
            <a:pPr marL="0" indent="0">
              <a:buNone/>
            </a:pPr>
            <a:r>
              <a:rPr lang="en-GB" dirty="0" smtClean="0">
                <a:sym typeface="Wingdings" panose="05000000000000000000" pitchFamily="2" charset="2"/>
              </a:rPr>
              <a:t>		 ‘Register and apply for 2016 entry’</a:t>
            </a:r>
          </a:p>
          <a:p>
            <a:pPr marL="0" indent="0">
              <a:buNone/>
            </a:pPr>
            <a:r>
              <a:rPr lang="en-GB" dirty="0">
                <a:sym typeface="Wingdings" panose="05000000000000000000" pitchFamily="2" charset="2"/>
              </a:rPr>
              <a:t>	</a:t>
            </a:r>
            <a:r>
              <a:rPr lang="en-GB" dirty="0" smtClean="0">
                <a:sym typeface="Wingdings" panose="05000000000000000000" pitchFamily="2" charset="2"/>
              </a:rPr>
              <a:t>	</a:t>
            </a:r>
            <a:r>
              <a:rPr lang="en-GB" dirty="0">
                <a:sym typeface="Wingdings" panose="05000000000000000000" pitchFamily="2" charset="2"/>
              </a:rPr>
              <a:t>	</a:t>
            </a:r>
            <a:r>
              <a:rPr lang="en-GB" dirty="0" smtClean="0">
                <a:sym typeface="Wingdings" panose="05000000000000000000" pitchFamily="2" charset="2"/>
              </a:rPr>
              <a:t> ‘Register’</a:t>
            </a:r>
          </a:p>
          <a:p>
            <a:pPr marL="0" indent="0">
              <a:buNone/>
            </a:pPr>
            <a:endParaRPr lang="en-GB" dirty="0" smtClean="0">
              <a:sym typeface="Wingdings" panose="05000000000000000000" pitchFamily="2" charset="2"/>
            </a:endParaRPr>
          </a:p>
          <a:p>
            <a:pPr marL="0" indent="0">
              <a:buNone/>
            </a:pPr>
            <a:r>
              <a:rPr lang="en-GB" dirty="0" smtClean="0">
                <a:sym typeface="Wingdings" panose="05000000000000000000" pitchFamily="2" charset="2"/>
              </a:rPr>
              <a:t>This process will eventually give you:</a:t>
            </a:r>
          </a:p>
          <a:p>
            <a:pPr marL="514350" indent="-514350">
              <a:buAutoNum type="arabicPeriod"/>
            </a:pPr>
            <a:r>
              <a:rPr lang="en-GB" dirty="0" smtClean="0">
                <a:sym typeface="Wingdings" panose="05000000000000000000" pitchFamily="2" charset="2"/>
              </a:rPr>
              <a:t>UCAS username </a:t>
            </a:r>
          </a:p>
          <a:p>
            <a:pPr marL="514350" indent="-514350">
              <a:buAutoNum type="arabicPeriod"/>
            </a:pPr>
            <a:r>
              <a:rPr lang="en-GB" dirty="0" smtClean="0">
                <a:sym typeface="Wingdings" panose="05000000000000000000" pitchFamily="2" charset="2"/>
              </a:rPr>
              <a:t>UCAS password</a:t>
            </a:r>
          </a:p>
          <a:p>
            <a:pPr marL="0" indent="0">
              <a:buNone/>
            </a:pPr>
            <a:r>
              <a:rPr lang="en-GB" b="1" u="sng" dirty="0" smtClean="0">
                <a:sym typeface="Wingdings" panose="05000000000000000000" pitchFamily="2" charset="2"/>
              </a:rPr>
              <a:t>When you get them, write them down somewhere you will not lose them!</a:t>
            </a:r>
            <a:endParaRPr lang="en-GB" b="1" u="sng" dirty="0" smtClean="0"/>
          </a:p>
        </p:txBody>
      </p:sp>
    </p:spTree>
    <p:extLst>
      <p:ext uri="{BB962C8B-B14F-4D97-AF65-F5344CB8AC3E}">
        <p14:creationId xmlns:p14="http://schemas.microsoft.com/office/powerpoint/2010/main" val="1235837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t>What information will you need to register?</a:t>
            </a:r>
            <a:endParaRPr lang="en-GB" b="1" u="sng" dirty="0"/>
          </a:p>
        </p:txBody>
      </p:sp>
      <p:sp>
        <p:nvSpPr>
          <p:cNvPr id="3" name="Content Placeholder 2"/>
          <p:cNvSpPr>
            <a:spLocks noGrp="1"/>
          </p:cNvSpPr>
          <p:nvPr>
            <p:ph idx="1"/>
          </p:nvPr>
        </p:nvSpPr>
        <p:spPr>
          <a:xfrm>
            <a:off x="940157" y="1600200"/>
            <a:ext cx="10071279" cy="4925144"/>
          </a:xfrm>
        </p:spPr>
        <p:txBody>
          <a:bodyPr>
            <a:normAutofit/>
          </a:bodyPr>
          <a:lstStyle/>
          <a:p>
            <a:r>
              <a:rPr lang="en-GB" sz="1900" dirty="0" smtClean="0"/>
              <a:t>You do </a:t>
            </a:r>
            <a:r>
              <a:rPr lang="en-GB" sz="1900" b="1" u="sng" dirty="0" smtClean="0"/>
              <a:t>NOT</a:t>
            </a:r>
            <a:r>
              <a:rPr lang="en-GB" sz="1900" dirty="0" smtClean="0"/>
              <a:t> need the ‘buzzword’ for this (despite what it says – you will need it later!)</a:t>
            </a:r>
          </a:p>
          <a:p>
            <a:endParaRPr lang="en-GB" sz="1900" dirty="0"/>
          </a:p>
          <a:p>
            <a:r>
              <a:rPr lang="en-GB" sz="1900" dirty="0"/>
              <a:t>- Step 1: Read information about registering (then click ‘next’)</a:t>
            </a:r>
          </a:p>
          <a:p>
            <a:r>
              <a:rPr lang="en-GB" sz="1900" dirty="0"/>
              <a:t>- Step 2: Accept terms and conditions</a:t>
            </a:r>
          </a:p>
          <a:p>
            <a:r>
              <a:rPr lang="en-GB" sz="1900" dirty="0"/>
              <a:t>- Step 3: Personal details (title, gender, name (</a:t>
            </a:r>
            <a:r>
              <a:rPr lang="en-GB" sz="1900" u="sng" dirty="0"/>
              <a:t>as it is on your birth certificate or passport)</a:t>
            </a:r>
            <a:r>
              <a:rPr lang="en-GB" sz="1900" dirty="0"/>
              <a:t>, </a:t>
            </a:r>
            <a:r>
              <a:rPr lang="en-GB" sz="1900" dirty="0" err="1"/>
              <a:t>DoB</a:t>
            </a:r>
            <a:r>
              <a:rPr lang="en-GB" sz="1900" dirty="0"/>
              <a:t>)</a:t>
            </a:r>
          </a:p>
          <a:p>
            <a:r>
              <a:rPr lang="en-GB" sz="1900" dirty="0"/>
              <a:t>- Step 4: Your postal address</a:t>
            </a:r>
          </a:p>
          <a:p>
            <a:r>
              <a:rPr lang="en-GB" sz="1900" dirty="0"/>
              <a:t>- Step 5: Contact details – phone and email, and information you would like to receive)</a:t>
            </a:r>
          </a:p>
          <a:p>
            <a:r>
              <a:rPr lang="en-GB" sz="1900" b="1" dirty="0"/>
              <a:t>- Step 6: Choose a password and security questions (write your password down)</a:t>
            </a:r>
            <a:endParaRPr lang="en-GB" sz="1900" dirty="0"/>
          </a:p>
          <a:p>
            <a:r>
              <a:rPr lang="en-GB" sz="1900" dirty="0"/>
              <a:t>- Finish: You will then be given your UCAS username </a:t>
            </a:r>
            <a:r>
              <a:rPr lang="en-GB" sz="1900" b="1" dirty="0"/>
              <a:t>(write your username down too</a:t>
            </a:r>
            <a:r>
              <a:rPr lang="en-GB" sz="1900" b="1" dirty="0" smtClean="0"/>
              <a:t>)</a:t>
            </a:r>
          </a:p>
          <a:p>
            <a:endParaRPr lang="en-GB" sz="1900" b="1" dirty="0"/>
          </a:p>
          <a:p>
            <a:pPr marL="0" indent="0">
              <a:buNone/>
            </a:pPr>
            <a:r>
              <a:rPr lang="en-GB" sz="1900" b="1" u="sng" dirty="0"/>
              <a:t>Key Tip:</a:t>
            </a:r>
            <a:r>
              <a:rPr lang="en-GB" sz="1900" b="1" dirty="0"/>
              <a:t> You will receive an email following your registration containing a ‘verification code’</a:t>
            </a:r>
            <a:endParaRPr lang="en-GB" sz="1900" dirty="0"/>
          </a:p>
          <a:p>
            <a:pPr marL="0" indent="0">
              <a:buNone/>
            </a:pPr>
            <a:endParaRPr lang="en-GB" b="1" u="sng" dirty="0" smtClean="0"/>
          </a:p>
          <a:p>
            <a:endParaRPr lang="en-GB" dirty="0" smtClean="0"/>
          </a:p>
          <a:p>
            <a:endParaRPr lang="en-GB" dirty="0"/>
          </a:p>
        </p:txBody>
      </p:sp>
    </p:spTree>
    <p:extLst>
      <p:ext uri="{BB962C8B-B14F-4D97-AF65-F5344CB8AC3E}">
        <p14:creationId xmlns:p14="http://schemas.microsoft.com/office/powerpoint/2010/main" val="2299465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2564904"/>
            <a:ext cx="8229600" cy="1143000"/>
          </a:xfrm>
        </p:spPr>
        <p:txBody>
          <a:bodyPr/>
          <a:lstStyle/>
          <a:p>
            <a:r>
              <a:rPr lang="en-GB" dirty="0"/>
              <a:t>4</a:t>
            </a:r>
            <a:r>
              <a:rPr lang="en-GB" dirty="0" smtClean="0"/>
              <a:t>. Applying on UCAS</a:t>
            </a:r>
            <a:endParaRPr lang="en-GB" dirty="0"/>
          </a:p>
        </p:txBody>
      </p:sp>
    </p:spTree>
    <p:extLst>
      <p:ext uri="{BB962C8B-B14F-4D97-AF65-F5344CB8AC3E}">
        <p14:creationId xmlns:p14="http://schemas.microsoft.com/office/powerpoint/2010/main" val="493419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Overview of session:</a:t>
            </a:r>
            <a:endParaRPr lang="en-GB" b="1" u="sng" dirty="0"/>
          </a:p>
        </p:txBody>
      </p:sp>
      <p:sp>
        <p:nvSpPr>
          <p:cNvPr id="3" name="Content Placeholder 2"/>
          <p:cNvSpPr>
            <a:spLocks noGrp="1"/>
          </p:cNvSpPr>
          <p:nvPr>
            <p:ph idx="1"/>
          </p:nvPr>
        </p:nvSpPr>
        <p:spPr>
          <a:xfrm>
            <a:off x="838200" y="1825625"/>
            <a:ext cx="5047445" cy="4351338"/>
          </a:xfrm>
        </p:spPr>
        <p:txBody>
          <a:bodyPr/>
          <a:lstStyle/>
          <a:p>
            <a:pPr marL="0" indent="0" algn="ctr">
              <a:buNone/>
            </a:pPr>
            <a:r>
              <a:rPr lang="en-GB" b="1" u="sng" dirty="0" smtClean="0"/>
              <a:t>UCAS</a:t>
            </a:r>
          </a:p>
          <a:p>
            <a:pPr marL="514350" indent="-514350">
              <a:buAutoNum type="arabicPeriod"/>
            </a:pPr>
            <a:r>
              <a:rPr lang="en-GB" dirty="0" smtClean="0"/>
              <a:t>Deciding whether to go to university.</a:t>
            </a:r>
          </a:p>
          <a:p>
            <a:pPr marL="514350" indent="-514350">
              <a:buAutoNum type="arabicPeriod"/>
            </a:pPr>
            <a:r>
              <a:rPr lang="en-GB" dirty="0" smtClean="0"/>
              <a:t>Deciding which universities and courses to choose.</a:t>
            </a:r>
          </a:p>
          <a:p>
            <a:pPr marL="514350" indent="-514350">
              <a:buAutoNum type="arabicPeriod"/>
            </a:pPr>
            <a:r>
              <a:rPr lang="en-GB" dirty="0" smtClean="0"/>
              <a:t>Registering on UCAS.</a:t>
            </a:r>
          </a:p>
          <a:p>
            <a:pPr marL="514350" indent="-514350">
              <a:buAutoNum type="arabicPeriod"/>
            </a:pPr>
            <a:r>
              <a:rPr lang="en-GB" dirty="0" smtClean="0"/>
              <a:t>Applying on UCAS.</a:t>
            </a:r>
          </a:p>
          <a:p>
            <a:pPr marL="514350" indent="-514350">
              <a:buAutoNum type="arabicPeriod"/>
            </a:pPr>
            <a:r>
              <a:rPr lang="en-GB" dirty="0" smtClean="0"/>
              <a:t>Personal statements.</a:t>
            </a:r>
            <a:endParaRPr lang="en-GB" dirty="0"/>
          </a:p>
        </p:txBody>
      </p:sp>
      <p:sp>
        <p:nvSpPr>
          <p:cNvPr id="4" name="Content Placeholder 2"/>
          <p:cNvSpPr txBox="1">
            <a:spLocks/>
          </p:cNvSpPr>
          <p:nvPr/>
        </p:nvSpPr>
        <p:spPr>
          <a:xfrm>
            <a:off x="6306355" y="1825625"/>
            <a:ext cx="504744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u="sng" dirty="0" smtClean="0"/>
              <a:t>Apprenticeships / employment</a:t>
            </a:r>
          </a:p>
          <a:p>
            <a:pPr marL="514350" indent="-514350">
              <a:buFont typeface="Arial" panose="020B0604020202020204" pitchFamily="34" charset="0"/>
              <a:buAutoNum type="arabicPeriod"/>
            </a:pPr>
            <a:r>
              <a:rPr lang="en-GB" dirty="0" smtClean="0"/>
              <a:t>Brief overview of options.</a:t>
            </a:r>
          </a:p>
          <a:p>
            <a:pPr marL="514350" indent="-514350">
              <a:buFont typeface="Arial" panose="020B0604020202020204" pitchFamily="34" charset="0"/>
              <a:buAutoNum type="arabicPeriod"/>
            </a:pPr>
            <a:r>
              <a:rPr lang="en-GB" dirty="0" smtClean="0"/>
              <a:t>Where to begin.</a:t>
            </a:r>
          </a:p>
          <a:p>
            <a:pPr marL="514350" indent="-514350">
              <a:buFont typeface="Arial" panose="020B0604020202020204" pitchFamily="34" charset="0"/>
              <a:buAutoNum type="arabicPeriod"/>
            </a:pPr>
            <a:r>
              <a:rPr lang="en-GB" dirty="0" smtClean="0"/>
              <a:t>Where to search for apprenticeships / jobs.</a:t>
            </a:r>
          </a:p>
          <a:p>
            <a:pPr marL="514350" indent="-514350">
              <a:buFont typeface="Arial" panose="020B0604020202020204" pitchFamily="34" charset="0"/>
              <a:buAutoNum type="arabicPeriod"/>
            </a:pPr>
            <a:r>
              <a:rPr lang="en-GB" dirty="0" smtClean="0"/>
              <a:t>Signing up to recruitment agencies.</a:t>
            </a:r>
          </a:p>
          <a:p>
            <a:pPr marL="514350" indent="-514350">
              <a:buFont typeface="Arial" panose="020B0604020202020204" pitchFamily="34" charset="0"/>
              <a:buAutoNum type="arabicPeriod"/>
            </a:pPr>
            <a:r>
              <a:rPr lang="en-GB" dirty="0" smtClean="0"/>
              <a:t>CVs and Cover letters.</a:t>
            </a:r>
          </a:p>
        </p:txBody>
      </p:sp>
    </p:spTree>
    <p:extLst>
      <p:ext uri="{BB962C8B-B14F-4D97-AF65-F5344CB8AC3E}">
        <p14:creationId xmlns:p14="http://schemas.microsoft.com/office/powerpoint/2010/main" val="598760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How to Apply:</a:t>
            </a:r>
            <a:endParaRPr lang="en-GB" b="1" u="sng" dirty="0"/>
          </a:p>
        </p:txBody>
      </p:sp>
      <p:sp>
        <p:nvSpPr>
          <p:cNvPr id="3" name="Content Placeholder 2"/>
          <p:cNvSpPr>
            <a:spLocks noGrp="1"/>
          </p:cNvSpPr>
          <p:nvPr>
            <p:ph idx="1"/>
          </p:nvPr>
        </p:nvSpPr>
        <p:spPr/>
        <p:txBody>
          <a:bodyPr>
            <a:normAutofit/>
          </a:bodyPr>
          <a:lstStyle/>
          <a:p>
            <a:pPr marL="0" indent="0">
              <a:buNone/>
            </a:pPr>
            <a:r>
              <a:rPr lang="en-GB" dirty="0" smtClean="0"/>
              <a:t>How to log in for the first time:</a:t>
            </a:r>
          </a:p>
          <a:p>
            <a:pPr marL="0" indent="0">
              <a:buNone/>
            </a:pPr>
            <a:endParaRPr lang="en-GB" dirty="0" smtClean="0"/>
          </a:p>
          <a:p>
            <a:pPr lvl="0"/>
            <a:r>
              <a:rPr lang="en-GB" dirty="0"/>
              <a:t>Home (</a:t>
            </a:r>
            <a:r>
              <a:rPr lang="en-GB" u="sng" dirty="0">
                <a:hlinkClick r:id="rId2"/>
              </a:rPr>
              <a:t>www.ucas.com</a:t>
            </a:r>
            <a:r>
              <a:rPr lang="en-GB" dirty="0"/>
              <a:t>)</a:t>
            </a:r>
          </a:p>
          <a:p>
            <a:pPr lvl="1"/>
            <a:r>
              <a:rPr lang="en-GB" dirty="0"/>
              <a:t>‘Log in’ (top right hand corner)</a:t>
            </a:r>
          </a:p>
          <a:p>
            <a:pPr lvl="2"/>
            <a:r>
              <a:rPr lang="en-GB" sz="2800" dirty="0"/>
              <a:t>You will then need to enter the following:</a:t>
            </a:r>
          </a:p>
          <a:p>
            <a:pPr lvl="0"/>
            <a:r>
              <a:rPr lang="en-GB" dirty="0"/>
              <a:t>Your UCAS username (see registration)</a:t>
            </a:r>
          </a:p>
          <a:p>
            <a:pPr lvl="0"/>
            <a:r>
              <a:rPr lang="en-GB" dirty="0"/>
              <a:t>Your UCAS password (see registration)</a:t>
            </a:r>
          </a:p>
          <a:p>
            <a:pPr>
              <a:buFont typeface="Wingdings"/>
              <a:buChar char="à"/>
            </a:pPr>
            <a:endParaRPr lang="en-GB" dirty="0"/>
          </a:p>
        </p:txBody>
      </p:sp>
    </p:spTree>
    <p:extLst>
      <p:ext uri="{BB962C8B-B14F-4D97-AF65-F5344CB8AC3E}">
        <p14:creationId xmlns:p14="http://schemas.microsoft.com/office/powerpoint/2010/main" val="1178605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What next?</a:t>
            </a:r>
            <a:endParaRPr lang="en-GB" b="1" u="sng" dirty="0"/>
          </a:p>
        </p:txBody>
      </p:sp>
      <p:sp>
        <p:nvSpPr>
          <p:cNvPr id="3" name="Content Placeholder 2"/>
          <p:cNvSpPr>
            <a:spLocks noGrp="1"/>
          </p:cNvSpPr>
          <p:nvPr>
            <p:ph idx="1"/>
          </p:nvPr>
        </p:nvSpPr>
        <p:spPr/>
        <p:txBody>
          <a:bodyPr>
            <a:normAutofit/>
          </a:bodyPr>
          <a:lstStyle/>
          <a:p>
            <a:pPr marL="514350" indent="-514350">
              <a:buAutoNum type="arabicPeriod"/>
            </a:pPr>
            <a:r>
              <a:rPr lang="en-GB" dirty="0" smtClean="0"/>
              <a:t>How are you applying?</a:t>
            </a:r>
          </a:p>
          <a:p>
            <a:pPr>
              <a:buFont typeface="Wingdings"/>
              <a:buChar char="à"/>
            </a:pPr>
            <a:r>
              <a:rPr lang="en-GB" dirty="0" smtClean="0">
                <a:sym typeface="Wingdings" panose="05000000000000000000" pitchFamily="2" charset="2"/>
              </a:rPr>
              <a:t>‘Through my school/college’</a:t>
            </a:r>
          </a:p>
          <a:p>
            <a:pPr>
              <a:buFont typeface="Wingdings"/>
              <a:buChar char="à"/>
            </a:pPr>
            <a:endParaRPr lang="en-GB" dirty="0">
              <a:sym typeface="Wingdings" panose="05000000000000000000" pitchFamily="2" charset="2"/>
            </a:endParaRPr>
          </a:p>
          <a:p>
            <a:pPr marL="0" indent="0">
              <a:buNone/>
            </a:pPr>
            <a:r>
              <a:rPr lang="en-GB" dirty="0" smtClean="0">
                <a:sym typeface="Wingdings" panose="05000000000000000000" pitchFamily="2" charset="2"/>
              </a:rPr>
              <a:t>2. </a:t>
            </a:r>
            <a:r>
              <a:rPr lang="en-GB" b="1" u="sng" dirty="0" smtClean="0">
                <a:sym typeface="Wingdings" panose="05000000000000000000" pitchFamily="2" charset="2"/>
              </a:rPr>
              <a:t>‘Buzzword’:</a:t>
            </a:r>
          </a:p>
          <a:p>
            <a:pPr>
              <a:buFont typeface="Wingdings"/>
              <a:buChar char="à"/>
            </a:pPr>
            <a:r>
              <a:rPr lang="en-GB" b="1" u="sng" dirty="0" smtClean="0">
                <a:solidFill>
                  <a:srgbClr val="C00000"/>
                </a:solidFill>
                <a:sym typeface="Wingdings" panose="05000000000000000000" pitchFamily="2" charset="2"/>
              </a:rPr>
              <a:t>‘Therams2016’</a:t>
            </a:r>
          </a:p>
          <a:p>
            <a:pPr>
              <a:buFont typeface="Wingdings"/>
              <a:buChar char="à"/>
            </a:pPr>
            <a:endParaRPr lang="en-GB" b="1" u="sng" dirty="0">
              <a:solidFill>
                <a:srgbClr val="C00000"/>
              </a:solidFill>
              <a:sym typeface="Wingdings" panose="05000000000000000000" pitchFamily="2" charset="2"/>
            </a:endParaRPr>
          </a:p>
          <a:p>
            <a:pPr marL="0" indent="0">
              <a:buNone/>
            </a:pPr>
            <a:r>
              <a:rPr lang="en-GB" dirty="0" smtClean="0">
                <a:sym typeface="Wingdings" panose="05000000000000000000" pitchFamily="2" charset="2"/>
              </a:rPr>
              <a:t>3. You are registering through ‘Toot Hill School’. Is this correct?</a:t>
            </a:r>
          </a:p>
          <a:p>
            <a:pPr marL="0" indent="0">
              <a:buNone/>
            </a:pPr>
            <a:r>
              <a:rPr lang="en-GB" dirty="0" smtClean="0">
                <a:sym typeface="Wingdings" panose="05000000000000000000" pitchFamily="2" charset="2"/>
              </a:rPr>
              <a:t> ‘YES’</a:t>
            </a:r>
            <a:endParaRPr lang="en-GB" dirty="0"/>
          </a:p>
        </p:txBody>
      </p:sp>
    </p:spTree>
    <p:extLst>
      <p:ext uri="{BB962C8B-B14F-4D97-AF65-F5344CB8AC3E}">
        <p14:creationId xmlns:p14="http://schemas.microsoft.com/office/powerpoint/2010/main" val="387839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What next?</a:t>
            </a:r>
            <a:endParaRPr lang="en-GB" b="1" u="sng" dirty="0"/>
          </a:p>
        </p:txBody>
      </p:sp>
      <p:sp>
        <p:nvSpPr>
          <p:cNvPr id="3" name="Content Placeholder 2"/>
          <p:cNvSpPr>
            <a:spLocks noGrp="1"/>
          </p:cNvSpPr>
          <p:nvPr>
            <p:ph idx="1"/>
          </p:nvPr>
        </p:nvSpPr>
        <p:spPr/>
        <p:txBody>
          <a:bodyPr>
            <a:normAutofit/>
          </a:bodyPr>
          <a:lstStyle/>
          <a:p>
            <a:pPr marL="0" indent="0">
              <a:buNone/>
            </a:pPr>
            <a:r>
              <a:rPr lang="en-GB" dirty="0" smtClean="0"/>
              <a:t>4. Select tutor group:</a:t>
            </a:r>
          </a:p>
          <a:p>
            <a:pPr>
              <a:buFont typeface="Wingdings"/>
              <a:buChar char="à"/>
            </a:pPr>
            <a:r>
              <a:rPr lang="en-GB" dirty="0" smtClean="0">
                <a:sym typeface="Wingdings" panose="05000000000000000000" pitchFamily="2" charset="2"/>
              </a:rPr>
              <a:t>Name of your tutor</a:t>
            </a:r>
          </a:p>
          <a:p>
            <a:pPr>
              <a:buFont typeface="Wingdings"/>
              <a:buChar char="à"/>
            </a:pPr>
            <a:endParaRPr lang="en-GB" dirty="0">
              <a:sym typeface="Wingdings" panose="05000000000000000000" pitchFamily="2" charset="2"/>
            </a:endParaRPr>
          </a:p>
          <a:p>
            <a:pPr marL="0" indent="0">
              <a:buNone/>
            </a:pPr>
            <a:r>
              <a:rPr lang="en-GB" dirty="0" smtClean="0">
                <a:sym typeface="Wingdings" panose="05000000000000000000" pitchFamily="2" charset="2"/>
              </a:rPr>
              <a:t>5. </a:t>
            </a:r>
            <a:r>
              <a:rPr lang="en-GB" b="1" u="sng" dirty="0" smtClean="0">
                <a:sym typeface="Wingdings" panose="05000000000000000000" pitchFamily="2" charset="2"/>
              </a:rPr>
              <a:t>Personal ID Number:</a:t>
            </a:r>
            <a:r>
              <a:rPr lang="en-GB" b="1" dirty="0" smtClean="0">
                <a:sym typeface="Wingdings" panose="05000000000000000000" pitchFamily="2" charset="2"/>
              </a:rPr>
              <a:t> (Write it down!)</a:t>
            </a:r>
            <a:endParaRPr lang="en-GB" b="1" u="sng" dirty="0" smtClean="0">
              <a:sym typeface="Wingdings" panose="05000000000000000000" pitchFamily="2" charset="2"/>
            </a:endParaRPr>
          </a:p>
          <a:p>
            <a:pPr marL="0" indent="0">
              <a:buNone/>
            </a:pPr>
            <a:r>
              <a:rPr lang="en-GB" dirty="0" smtClean="0">
                <a:sym typeface="Wingdings" panose="05000000000000000000" pitchFamily="2" charset="2"/>
              </a:rPr>
              <a:t>E.g. 115-928-7601</a:t>
            </a:r>
          </a:p>
          <a:p>
            <a:pPr marL="0" indent="0">
              <a:buNone/>
            </a:pPr>
            <a:endParaRPr lang="en-GB" dirty="0">
              <a:sym typeface="Wingdings" panose="05000000000000000000" pitchFamily="2" charset="2"/>
            </a:endParaRPr>
          </a:p>
          <a:p>
            <a:pPr marL="0" indent="0">
              <a:buNone/>
            </a:pPr>
            <a:r>
              <a:rPr lang="en-GB" b="1" dirty="0" smtClean="0">
                <a:sym typeface="Wingdings" panose="05000000000000000000" pitchFamily="2" charset="2"/>
              </a:rPr>
              <a:t>You will also be asked to verify your email address using the verification code emailed to you during registration.</a:t>
            </a:r>
            <a:endParaRPr lang="en-GB" b="1" dirty="0" smtClean="0"/>
          </a:p>
        </p:txBody>
      </p:sp>
    </p:spTree>
    <p:extLst>
      <p:ext uri="{BB962C8B-B14F-4D97-AF65-F5344CB8AC3E}">
        <p14:creationId xmlns:p14="http://schemas.microsoft.com/office/powerpoint/2010/main" val="598316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Verify your email address</a:t>
            </a:r>
            <a:endParaRPr lang="en-GB" b="1" u="sng" dirty="0"/>
          </a:p>
        </p:txBody>
      </p:sp>
      <p:sp>
        <p:nvSpPr>
          <p:cNvPr id="3" name="Content Placeholder 2"/>
          <p:cNvSpPr>
            <a:spLocks noGrp="1"/>
          </p:cNvSpPr>
          <p:nvPr>
            <p:ph idx="1"/>
          </p:nvPr>
        </p:nvSpPr>
        <p:spPr/>
        <p:txBody>
          <a:bodyPr>
            <a:normAutofit fontScale="92500" lnSpcReduction="10000"/>
          </a:bodyPr>
          <a:lstStyle/>
          <a:p>
            <a:r>
              <a:rPr lang="en-GB" dirty="0" smtClean="0"/>
              <a:t>You will receive an email from UCAS asking your to verify your email address.</a:t>
            </a:r>
          </a:p>
          <a:p>
            <a:r>
              <a:rPr lang="en-GB" dirty="0" smtClean="0"/>
              <a:t>This will include your ‘verification’ code.</a:t>
            </a:r>
          </a:p>
          <a:p>
            <a:endParaRPr lang="en-GB" dirty="0"/>
          </a:p>
          <a:p>
            <a:pPr marL="0" indent="0">
              <a:buNone/>
            </a:pPr>
            <a:r>
              <a:rPr lang="en-GB" dirty="0" smtClean="0">
                <a:sym typeface="Wingdings" panose="05000000000000000000" pitchFamily="2" charset="2"/>
              </a:rPr>
              <a:t> </a:t>
            </a:r>
            <a:r>
              <a:rPr lang="en-GB" dirty="0" smtClean="0"/>
              <a:t>Enter:</a:t>
            </a:r>
          </a:p>
          <a:p>
            <a:pPr>
              <a:buFontTx/>
              <a:buChar char="-"/>
            </a:pPr>
            <a:r>
              <a:rPr lang="en-GB" dirty="0" smtClean="0"/>
              <a:t>Email address</a:t>
            </a:r>
          </a:p>
          <a:p>
            <a:pPr>
              <a:buFontTx/>
              <a:buChar char="-"/>
            </a:pPr>
            <a:r>
              <a:rPr lang="en-GB" dirty="0" smtClean="0"/>
              <a:t>Verification code included in email</a:t>
            </a:r>
          </a:p>
          <a:p>
            <a:pPr marL="0" indent="0">
              <a:buNone/>
            </a:pPr>
            <a:r>
              <a:rPr lang="en-GB" dirty="0" smtClean="0"/>
              <a:t>E.g. mcy23556</a:t>
            </a:r>
          </a:p>
          <a:p>
            <a:pPr marL="0" indent="0">
              <a:buNone/>
            </a:pPr>
            <a:endParaRPr lang="en-GB" dirty="0"/>
          </a:p>
          <a:p>
            <a:pPr>
              <a:buFont typeface="Wingdings"/>
              <a:buChar char="à"/>
            </a:pPr>
            <a:r>
              <a:rPr lang="en-GB" dirty="0" smtClean="0">
                <a:sym typeface="Wingdings" panose="05000000000000000000" pitchFamily="2" charset="2"/>
              </a:rPr>
              <a:t> Click here to return to the welcome page</a:t>
            </a:r>
          </a:p>
        </p:txBody>
      </p:sp>
    </p:spTree>
    <p:extLst>
      <p:ext uri="{BB962C8B-B14F-4D97-AF65-F5344CB8AC3E}">
        <p14:creationId xmlns:p14="http://schemas.microsoft.com/office/powerpoint/2010/main" val="703945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What next?</a:t>
            </a:r>
            <a:endParaRPr lang="en-GB" b="1" u="sng" dirty="0"/>
          </a:p>
        </p:txBody>
      </p:sp>
      <p:sp>
        <p:nvSpPr>
          <p:cNvPr id="3" name="Content Placeholder 2"/>
          <p:cNvSpPr>
            <a:spLocks noGrp="1"/>
          </p:cNvSpPr>
          <p:nvPr>
            <p:ph idx="1"/>
          </p:nvPr>
        </p:nvSpPr>
        <p:spPr/>
        <p:txBody>
          <a:bodyPr/>
          <a:lstStyle/>
          <a:p>
            <a:pPr marL="514350" indent="-514350">
              <a:buAutoNum type="arabicPeriod"/>
            </a:pPr>
            <a:r>
              <a:rPr lang="en-GB" dirty="0" smtClean="0"/>
              <a:t>Before starting your application, UCAS advises you read through the links at the bottom of the page:</a:t>
            </a:r>
          </a:p>
          <a:p>
            <a:pPr>
              <a:buFontTx/>
              <a:buChar char="-"/>
            </a:pPr>
            <a:r>
              <a:rPr lang="en-GB" dirty="0" smtClean="0"/>
              <a:t>Completing your application</a:t>
            </a:r>
          </a:p>
          <a:p>
            <a:pPr>
              <a:buFontTx/>
              <a:buChar char="-"/>
            </a:pPr>
            <a:r>
              <a:rPr lang="en-GB" dirty="0" smtClean="0"/>
              <a:t>Applicants through school, college or an organisation</a:t>
            </a:r>
          </a:p>
          <a:p>
            <a:pPr>
              <a:buFontTx/>
              <a:buChar char="-"/>
            </a:pPr>
            <a:r>
              <a:rPr lang="en-GB" strike="sngStrike" dirty="0" smtClean="0"/>
              <a:t>Applicants applying as an individual</a:t>
            </a:r>
          </a:p>
          <a:p>
            <a:pPr>
              <a:buFontTx/>
              <a:buChar char="-"/>
            </a:pPr>
            <a:r>
              <a:rPr lang="en-GB" dirty="0" smtClean="0"/>
              <a:t>Deadlines for submitting your application</a:t>
            </a:r>
            <a:endParaRPr lang="en-GB" dirty="0"/>
          </a:p>
        </p:txBody>
      </p:sp>
    </p:spTree>
    <p:extLst>
      <p:ext uri="{BB962C8B-B14F-4D97-AF65-F5344CB8AC3E}">
        <p14:creationId xmlns:p14="http://schemas.microsoft.com/office/powerpoint/2010/main" val="2774104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Your UCAS Reference</a:t>
            </a:r>
            <a:r>
              <a:rPr lang="en-GB" b="1" dirty="0" smtClean="0"/>
              <a:t> – Key Points</a:t>
            </a:r>
            <a:endParaRPr lang="en-GB" b="1" u="sng" dirty="0"/>
          </a:p>
        </p:txBody>
      </p:sp>
      <p:sp>
        <p:nvSpPr>
          <p:cNvPr id="3" name="Content Placeholder 2"/>
          <p:cNvSpPr>
            <a:spLocks noGrp="1"/>
          </p:cNvSpPr>
          <p:nvPr>
            <p:ph idx="1"/>
          </p:nvPr>
        </p:nvSpPr>
        <p:spPr>
          <a:xfrm>
            <a:off x="838200" y="2343955"/>
            <a:ext cx="10515600" cy="3833008"/>
          </a:xfrm>
        </p:spPr>
        <p:txBody>
          <a:bodyPr/>
          <a:lstStyle/>
          <a:p>
            <a:r>
              <a:rPr lang="en-GB" dirty="0" smtClean="0"/>
              <a:t>Subjects teachers will complete on TCAS.</a:t>
            </a:r>
          </a:p>
          <a:p>
            <a:endParaRPr lang="en-GB" dirty="0" smtClean="0"/>
          </a:p>
          <a:p>
            <a:r>
              <a:rPr lang="en-GB" dirty="0" smtClean="0"/>
              <a:t>Tutors will read references, and collate.</a:t>
            </a:r>
          </a:p>
          <a:p>
            <a:endParaRPr lang="en-GB" dirty="0" smtClean="0"/>
          </a:p>
          <a:p>
            <a:r>
              <a:rPr lang="en-GB" dirty="0" smtClean="0"/>
              <a:t>College Leadership Team will proof read and enter.</a:t>
            </a:r>
            <a:endParaRPr lang="en-GB" dirty="0"/>
          </a:p>
        </p:txBody>
      </p:sp>
    </p:spTree>
    <p:extLst>
      <p:ext uri="{BB962C8B-B14F-4D97-AF65-F5344CB8AC3E}">
        <p14:creationId xmlns:p14="http://schemas.microsoft.com/office/powerpoint/2010/main" val="2987899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Fees</a:t>
            </a:r>
            <a:endParaRPr lang="en-GB" b="1" u="sng" dirty="0"/>
          </a:p>
        </p:txBody>
      </p:sp>
      <p:sp>
        <p:nvSpPr>
          <p:cNvPr id="3" name="Content Placeholder 2"/>
          <p:cNvSpPr>
            <a:spLocks noGrp="1"/>
          </p:cNvSpPr>
          <p:nvPr>
            <p:ph idx="1"/>
          </p:nvPr>
        </p:nvSpPr>
        <p:spPr>
          <a:xfrm>
            <a:off x="838200" y="2343955"/>
            <a:ext cx="10515600" cy="3833008"/>
          </a:xfrm>
        </p:spPr>
        <p:txBody>
          <a:bodyPr/>
          <a:lstStyle/>
          <a:p>
            <a:r>
              <a:rPr lang="en-GB" dirty="0" smtClean="0"/>
              <a:t>You will need to pay the administration fee:</a:t>
            </a:r>
          </a:p>
          <a:p>
            <a:endParaRPr lang="en-GB" dirty="0"/>
          </a:p>
          <a:p>
            <a:pPr>
              <a:buFontTx/>
              <a:buChar char="-"/>
            </a:pPr>
            <a:r>
              <a:rPr lang="en-GB" dirty="0" smtClean="0"/>
              <a:t>£23 for multiple choices (most of you)</a:t>
            </a:r>
          </a:p>
          <a:p>
            <a:pPr>
              <a:buFontTx/>
              <a:buChar char="-"/>
            </a:pPr>
            <a:r>
              <a:rPr lang="en-GB" dirty="0" smtClean="0"/>
              <a:t>£12 for single choices</a:t>
            </a:r>
            <a:endParaRPr lang="en-GB" dirty="0"/>
          </a:p>
        </p:txBody>
      </p:sp>
    </p:spTree>
    <p:extLst>
      <p:ext uri="{BB962C8B-B14F-4D97-AF65-F5344CB8AC3E}">
        <p14:creationId xmlns:p14="http://schemas.microsoft.com/office/powerpoint/2010/main" val="355616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Deadlines</a:t>
            </a:r>
            <a:endParaRPr lang="en-GB" b="1" u="sng" dirty="0"/>
          </a:p>
        </p:txBody>
      </p:sp>
      <p:sp>
        <p:nvSpPr>
          <p:cNvPr id="3" name="Content Placeholder 2"/>
          <p:cNvSpPr>
            <a:spLocks noGrp="1"/>
          </p:cNvSpPr>
          <p:nvPr>
            <p:ph idx="1"/>
          </p:nvPr>
        </p:nvSpPr>
        <p:spPr/>
        <p:txBody>
          <a:bodyPr>
            <a:normAutofit fontScale="77500" lnSpcReduction="20000"/>
          </a:bodyPr>
          <a:lstStyle/>
          <a:p>
            <a:r>
              <a:rPr lang="en-GB" b="1" u="sng" dirty="0" smtClean="0"/>
              <a:t>15 October 6pm:</a:t>
            </a:r>
            <a:r>
              <a:rPr lang="en-GB" dirty="0" smtClean="0"/>
              <a:t> Application deadline for medicine dentistry, veterinary medicine, veterinary science and Oxford and Cambridge.</a:t>
            </a:r>
          </a:p>
          <a:p>
            <a:endParaRPr lang="en-GB" dirty="0"/>
          </a:p>
          <a:p>
            <a:r>
              <a:rPr lang="en-GB" b="1" u="sng" dirty="0" smtClean="0"/>
              <a:t>15 January 6pm:</a:t>
            </a:r>
            <a:r>
              <a:rPr lang="en-GB" dirty="0" smtClean="0"/>
              <a:t> Application deadline for all courses except those above and art and design courses.</a:t>
            </a:r>
          </a:p>
          <a:p>
            <a:endParaRPr lang="en-GB" dirty="0" smtClean="0"/>
          </a:p>
          <a:p>
            <a:r>
              <a:rPr lang="en-GB" b="1" u="sng" dirty="0"/>
              <a:t>24 March:</a:t>
            </a:r>
            <a:r>
              <a:rPr lang="en-GB" dirty="0"/>
              <a:t> Application deadline for art and design courses</a:t>
            </a:r>
            <a:r>
              <a:rPr lang="en-GB" dirty="0" smtClean="0"/>
              <a:t>.</a:t>
            </a:r>
          </a:p>
          <a:p>
            <a:endParaRPr lang="en-GB" b="1" u="sng" dirty="0"/>
          </a:p>
          <a:p>
            <a:r>
              <a:rPr lang="en-GB" b="1" u="sng" dirty="0" smtClean="0">
                <a:solidFill>
                  <a:srgbClr val="FF0000"/>
                </a:solidFill>
              </a:rPr>
              <a:t>However</a:t>
            </a:r>
            <a:r>
              <a:rPr lang="en-GB" b="1" u="sng" dirty="0">
                <a:solidFill>
                  <a:srgbClr val="FF0000"/>
                </a:solidFill>
              </a:rPr>
              <a:t>: </a:t>
            </a:r>
            <a:r>
              <a:rPr lang="en-GB" b="1" dirty="0">
                <a:solidFill>
                  <a:srgbClr val="FF0000"/>
                </a:solidFill>
              </a:rPr>
              <a:t>College deadline is </a:t>
            </a:r>
            <a:r>
              <a:rPr lang="en-GB" b="1" u="sng" dirty="0">
                <a:solidFill>
                  <a:srgbClr val="FF0000"/>
                </a:solidFill>
              </a:rPr>
              <a:t>Friday 23</a:t>
            </a:r>
            <a:r>
              <a:rPr lang="en-GB" b="1" u="sng" baseline="30000" dirty="0">
                <a:solidFill>
                  <a:srgbClr val="FF0000"/>
                </a:solidFill>
              </a:rPr>
              <a:t>rd</a:t>
            </a:r>
            <a:r>
              <a:rPr lang="en-GB" b="1" u="sng" dirty="0">
                <a:solidFill>
                  <a:srgbClr val="FF0000"/>
                </a:solidFill>
              </a:rPr>
              <a:t> October (day before half term) for all Russell Group universities</a:t>
            </a:r>
            <a:r>
              <a:rPr lang="en-GB" b="1" dirty="0">
                <a:solidFill>
                  <a:srgbClr val="FF0000"/>
                </a:solidFill>
              </a:rPr>
              <a:t> as early deadlines get better results.</a:t>
            </a:r>
          </a:p>
          <a:p>
            <a:endParaRPr lang="en-GB" dirty="0">
              <a:solidFill>
                <a:srgbClr val="FF0000"/>
              </a:solidFill>
            </a:endParaRPr>
          </a:p>
          <a:p>
            <a:r>
              <a:rPr lang="en-GB" b="1" u="sng" dirty="0" smtClean="0">
                <a:solidFill>
                  <a:srgbClr val="FF0000"/>
                </a:solidFill>
              </a:rPr>
              <a:t>HOWEVER:</a:t>
            </a:r>
            <a:r>
              <a:rPr lang="en-GB" b="1" dirty="0" smtClean="0">
                <a:solidFill>
                  <a:srgbClr val="FF0000"/>
                </a:solidFill>
              </a:rPr>
              <a:t> College deadline is </a:t>
            </a:r>
            <a:r>
              <a:rPr lang="en-GB" b="1" u="sng" dirty="0" smtClean="0">
                <a:solidFill>
                  <a:srgbClr val="FF0000"/>
                </a:solidFill>
              </a:rPr>
              <a:t>Friday 27</a:t>
            </a:r>
            <a:r>
              <a:rPr lang="en-GB" b="1" u="sng" baseline="30000" dirty="0" smtClean="0">
                <a:solidFill>
                  <a:srgbClr val="FF0000"/>
                </a:solidFill>
              </a:rPr>
              <a:t>th</a:t>
            </a:r>
            <a:r>
              <a:rPr lang="en-GB" b="1" u="sng" dirty="0" smtClean="0">
                <a:solidFill>
                  <a:srgbClr val="FF0000"/>
                </a:solidFill>
              </a:rPr>
              <a:t> November </a:t>
            </a:r>
            <a:r>
              <a:rPr lang="en-GB" b="1" dirty="0" smtClean="0">
                <a:solidFill>
                  <a:srgbClr val="FF0000"/>
                </a:solidFill>
              </a:rPr>
              <a:t>as early entries get better results.</a:t>
            </a:r>
            <a:endParaRPr lang="en-GB" b="1" u="sng" dirty="0" smtClean="0">
              <a:solidFill>
                <a:srgbClr val="FF0000"/>
              </a:solidFill>
            </a:endParaRPr>
          </a:p>
          <a:p>
            <a:endParaRPr lang="en-GB" b="1" u="sng" dirty="0"/>
          </a:p>
        </p:txBody>
      </p:sp>
    </p:spTree>
    <p:extLst>
      <p:ext uri="{BB962C8B-B14F-4D97-AF65-F5344CB8AC3E}">
        <p14:creationId xmlns:p14="http://schemas.microsoft.com/office/powerpoint/2010/main" val="593055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62" y="510612"/>
            <a:ext cx="8229600" cy="706090"/>
          </a:xfrm>
        </p:spPr>
        <p:txBody>
          <a:bodyPr>
            <a:normAutofit/>
          </a:bodyPr>
          <a:lstStyle/>
          <a:p>
            <a:r>
              <a:rPr lang="en-GB" b="1" u="sng" dirty="0" smtClean="0"/>
              <a:t>Begin applying!</a:t>
            </a:r>
            <a:endParaRPr lang="en-GB" b="1" u="sng" dirty="0"/>
          </a:p>
        </p:txBody>
      </p:sp>
      <p:sp>
        <p:nvSpPr>
          <p:cNvPr id="3" name="Content Placeholder 2"/>
          <p:cNvSpPr>
            <a:spLocks noGrp="1"/>
          </p:cNvSpPr>
          <p:nvPr>
            <p:ph idx="1"/>
          </p:nvPr>
        </p:nvSpPr>
        <p:spPr>
          <a:xfrm>
            <a:off x="476518" y="1609858"/>
            <a:ext cx="9734282" cy="4771469"/>
          </a:xfrm>
        </p:spPr>
        <p:txBody>
          <a:bodyPr>
            <a:normAutofit fontScale="92500" lnSpcReduction="20000"/>
          </a:bodyPr>
          <a:lstStyle/>
          <a:p>
            <a:r>
              <a:rPr lang="en-GB" dirty="0" smtClean="0"/>
              <a:t>You will need to complete all sections on the left-hand side of the screen.</a:t>
            </a:r>
          </a:p>
          <a:p>
            <a:r>
              <a:rPr lang="en-GB" dirty="0" smtClean="0"/>
              <a:t>You can log out and log back in whenever you like.</a:t>
            </a:r>
          </a:p>
          <a:p>
            <a:r>
              <a:rPr lang="en-GB" dirty="0" smtClean="0"/>
              <a:t>Remember to SAVE your application beforehand!</a:t>
            </a:r>
          </a:p>
          <a:p>
            <a:pPr>
              <a:buFontTx/>
              <a:buChar char="-"/>
            </a:pPr>
            <a:endParaRPr lang="en-GB" dirty="0" smtClean="0"/>
          </a:p>
          <a:p>
            <a:pPr>
              <a:buFontTx/>
              <a:buChar char="-"/>
            </a:pPr>
            <a:r>
              <a:rPr lang="en-GB" dirty="0" smtClean="0"/>
              <a:t>Personal Details</a:t>
            </a:r>
          </a:p>
          <a:p>
            <a:pPr>
              <a:buFontTx/>
              <a:buChar char="-"/>
            </a:pPr>
            <a:r>
              <a:rPr lang="en-GB" dirty="0" smtClean="0"/>
              <a:t>Choices</a:t>
            </a:r>
          </a:p>
          <a:p>
            <a:pPr>
              <a:buFontTx/>
              <a:buChar char="-"/>
            </a:pPr>
            <a:r>
              <a:rPr lang="en-GB" dirty="0" smtClean="0"/>
              <a:t>Education</a:t>
            </a:r>
          </a:p>
          <a:p>
            <a:pPr>
              <a:buFontTx/>
              <a:buChar char="-"/>
            </a:pPr>
            <a:r>
              <a:rPr lang="en-GB" dirty="0" smtClean="0"/>
              <a:t>Employment</a:t>
            </a:r>
          </a:p>
          <a:p>
            <a:pPr>
              <a:buFontTx/>
              <a:buChar char="-"/>
            </a:pPr>
            <a:r>
              <a:rPr lang="en-GB" dirty="0" smtClean="0"/>
              <a:t>Statement</a:t>
            </a:r>
          </a:p>
          <a:p>
            <a:pPr>
              <a:buFontTx/>
              <a:buChar char="-"/>
            </a:pPr>
            <a:r>
              <a:rPr lang="en-GB" dirty="0" smtClean="0"/>
              <a:t>View all details</a:t>
            </a:r>
          </a:p>
          <a:p>
            <a:pPr>
              <a:buFontTx/>
              <a:buChar char="-"/>
            </a:pPr>
            <a:r>
              <a:rPr lang="en-GB" dirty="0" smtClean="0"/>
              <a:t>Pay/send</a:t>
            </a:r>
            <a:endParaRPr lang="en-GB" dirty="0"/>
          </a:p>
        </p:txBody>
      </p:sp>
    </p:spTree>
    <p:extLst>
      <p:ext uri="{BB962C8B-B14F-4D97-AF65-F5344CB8AC3E}">
        <p14:creationId xmlns:p14="http://schemas.microsoft.com/office/powerpoint/2010/main" val="2822809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t>What is all the information I will need?</a:t>
            </a:r>
            <a:endParaRPr lang="en-GB" b="1" u="sng" dirty="0"/>
          </a:p>
        </p:txBody>
      </p:sp>
      <p:sp>
        <p:nvSpPr>
          <p:cNvPr id="3" name="Content Placeholder 2"/>
          <p:cNvSpPr>
            <a:spLocks noGrp="1"/>
          </p:cNvSpPr>
          <p:nvPr>
            <p:ph idx="1"/>
          </p:nvPr>
        </p:nvSpPr>
        <p:spPr>
          <a:xfrm>
            <a:off x="838200" y="1825625"/>
            <a:ext cx="10515600" cy="4485024"/>
          </a:xfrm>
        </p:spPr>
        <p:txBody>
          <a:bodyPr>
            <a:normAutofit fontScale="70000" lnSpcReduction="20000"/>
          </a:bodyPr>
          <a:lstStyle/>
          <a:p>
            <a:r>
              <a:rPr lang="en-GB" b="1" dirty="0" smtClean="0"/>
              <a:t>Personal details </a:t>
            </a:r>
            <a:r>
              <a:rPr lang="en-GB" dirty="0" smtClean="0"/>
              <a:t>(Name, address, phone, email, </a:t>
            </a:r>
            <a:r>
              <a:rPr lang="en-GB" dirty="0" err="1" smtClean="0"/>
              <a:t>DoB</a:t>
            </a:r>
            <a:r>
              <a:rPr lang="en-GB" dirty="0" smtClean="0"/>
              <a:t>) </a:t>
            </a:r>
          </a:p>
          <a:p>
            <a:endParaRPr lang="en-GB" dirty="0" smtClean="0"/>
          </a:p>
          <a:p>
            <a:r>
              <a:rPr lang="en-GB" b="1" dirty="0" smtClean="0"/>
              <a:t>How you are going to finance university</a:t>
            </a:r>
            <a:r>
              <a:rPr lang="en-GB" dirty="0" smtClean="0"/>
              <a:t>:</a:t>
            </a:r>
          </a:p>
          <a:p>
            <a:pPr>
              <a:buFontTx/>
              <a:buChar char="-"/>
            </a:pPr>
            <a:r>
              <a:rPr lang="en-GB" dirty="0" smtClean="0"/>
              <a:t>01 Private finance</a:t>
            </a:r>
          </a:p>
          <a:p>
            <a:pPr>
              <a:buFontTx/>
              <a:buChar char="-"/>
            </a:pPr>
            <a:r>
              <a:rPr lang="en-GB" dirty="0" smtClean="0"/>
              <a:t>02 UK … student finance services</a:t>
            </a:r>
          </a:p>
          <a:p>
            <a:pPr>
              <a:buFontTx/>
              <a:buChar char="-"/>
            </a:pPr>
            <a:r>
              <a:rPr lang="en-GB" dirty="0" smtClean="0"/>
              <a:t>99 Not known</a:t>
            </a:r>
          </a:p>
          <a:p>
            <a:pPr marL="0" indent="0">
              <a:buNone/>
            </a:pPr>
            <a:endParaRPr lang="en-GB" dirty="0" smtClean="0"/>
          </a:p>
          <a:p>
            <a:r>
              <a:rPr lang="en-GB" b="1" dirty="0" smtClean="0"/>
              <a:t>Information about any disability</a:t>
            </a:r>
          </a:p>
          <a:p>
            <a:r>
              <a:rPr lang="en-GB" b="1" dirty="0" smtClean="0"/>
              <a:t>Course choices </a:t>
            </a:r>
            <a:r>
              <a:rPr lang="en-GB" dirty="0" smtClean="0"/>
              <a:t>– MAXIMUM 5.</a:t>
            </a:r>
          </a:p>
          <a:p>
            <a:r>
              <a:rPr lang="en-GB" b="1" dirty="0" smtClean="0"/>
              <a:t>Education</a:t>
            </a:r>
            <a:r>
              <a:rPr lang="en-GB" dirty="0" smtClean="0"/>
              <a:t> – including previous schools:</a:t>
            </a:r>
          </a:p>
          <a:p>
            <a:pPr>
              <a:buFontTx/>
              <a:buChar char="-"/>
            </a:pPr>
            <a:r>
              <a:rPr lang="en-GB" dirty="0" smtClean="0"/>
              <a:t>Toot Hill School = exam centre number 28308</a:t>
            </a:r>
          </a:p>
          <a:p>
            <a:r>
              <a:rPr lang="en-GB" b="1" dirty="0" smtClean="0"/>
              <a:t>Qualifications incl. AS and GCSE grades</a:t>
            </a:r>
            <a:endParaRPr lang="en-GB" dirty="0" smtClean="0"/>
          </a:p>
          <a:p>
            <a:r>
              <a:rPr lang="en-GB" b="1" dirty="0" smtClean="0"/>
              <a:t>Personal Statement</a:t>
            </a:r>
          </a:p>
          <a:p>
            <a:endParaRPr lang="en-GB" dirty="0" smtClean="0"/>
          </a:p>
          <a:p>
            <a:pPr>
              <a:buFontTx/>
              <a:buChar char="-"/>
            </a:pPr>
            <a:endParaRPr lang="en-GB" dirty="0"/>
          </a:p>
        </p:txBody>
      </p:sp>
    </p:spTree>
    <p:extLst>
      <p:ext uri="{BB962C8B-B14F-4D97-AF65-F5344CB8AC3E}">
        <p14:creationId xmlns:p14="http://schemas.microsoft.com/office/powerpoint/2010/main" val="1172591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213151"/>
            <a:ext cx="953768" cy="1446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91544" y="2996952"/>
            <a:ext cx="8229600" cy="634082"/>
          </a:xfrm>
        </p:spPr>
        <p:txBody>
          <a:bodyPr>
            <a:normAutofit fontScale="90000"/>
          </a:bodyPr>
          <a:lstStyle/>
          <a:p>
            <a:r>
              <a:rPr lang="en-GB" b="1" dirty="0" smtClean="0">
                <a:effectLst>
                  <a:outerShdw blurRad="38100" dist="38100" dir="2700000" algn="tl">
                    <a:srgbClr val="000000">
                      <a:alpha val="43137"/>
                    </a:srgbClr>
                  </a:outerShdw>
                </a:effectLst>
              </a:rPr>
              <a:t>What are my options?</a:t>
            </a:r>
            <a:endParaRPr lang="en-GB"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5" y="188640"/>
            <a:ext cx="2488801"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91544" y="1911158"/>
            <a:ext cx="2488801" cy="584775"/>
          </a:xfrm>
          <a:prstGeom prst="rect">
            <a:avLst/>
          </a:prstGeom>
          <a:noFill/>
        </p:spPr>
        <p:txBody>
          <a:bodyPr wrap="square" rtlCol="0">
            <a:spAutoFit/>
          </a:bodyPr>
          <a:lstStyle/>
          <a:p>
            <a:r>
              <a:rPr lang="en-GB" sz="3200" dirty="0"/>
              <a:t>1. University?</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958" y="224624"/>
            <a:ext cx="2434729" cy="162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59559" y="1921046"/>
            <a:ext cx="2657525" cy="461665"/>
          </a:xfrm>
          <a:prstGeom prst="rect">
            <a:avLst/>
          </a:prstGeom>
          <a:noFill/>
        </p:spPr>
        <p:txBody>
          <a:bodyPr wrap="square" rtlCol="0">
            <a:spAutoFit/>
          </a:bodyPr>
          <a:lstStyle/>
          <a:p>
            <a:r>
              <a:rPr lang="en-GB" sz="2400" dirty="0"/>
              <a:t>2. Apprenticeship?</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176" y="101017"/>
            <a:ext cx="1326004" cy="88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7729" y="1050925"/>
            <a:ext cx="1421083" cy="94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927962" y="2203544"/>
            <a:ext cx="2567314" cy="400110"/>
          </a:xfrm>
          <a:prstGeom prst="rect">
            <a:avLst/>
          </a:prstGeom>
          <a:noFill/>
        </p:spPr>
        <p:txBody>
          <a:bodyPr wrap="square" rtlCol="0">
            <a:spAutoFit/>
          </a:bodyPr>
          <a:lstStyle/>
          <a:p>
            <a:r>
              <a:rPr lang="en-GB" sz="2000" dirty="0"/>
              <a:t>3. Art, theatre, dance?</a:t>
            </a: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1543" y="4020561"/>
            <a:ext cx="2016224" cy="146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781316" y="5511135"/>
            <a:ext cx="2488801" cy="707886"/>
          </a:xfrm>
          <a:prstGeom prst="rect">
            <a:avLst/>
          </a:prstGeom>
          <a:noFill/>
        </p:spPr>
        <p:txBody>
          <a:bodyPr wrap="square" rtlCol="0">
            <a:spAutoFit/>
          </a:bodyPr>
          <a:lstStyle/>
          <a:p>
            <a:pPr algn="ctr"/>
            <a:r>
              <a:rPr lang="en-GB" sz="2000" dirty="0"/>
              <a:t>4. Further education?</a:t>
            </a:r>
          </a:p>
          <a:p>
            <a:pPr algn="ctr"/>
            <a:r>
              <a:rPr lang="en-GB" sz="2000" dirty="0"/>
              <a:t>Vocational courses</a:t>
            </a:r>
          </a:p>
        </p:txBody>
      </p:sp>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5840" y="4108541"/>
            <a:ext cx="2304256" cy="129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563568" y="5711695"/>
            <a:ext cx="2488801" cy="400110"/>
          </a:xfrm>
          <a:prstGeom prst="rect">
            <a:avLst/>
          </a:prstGeom>
          <a:noFill/>
        </p:spPr>
        <p:txBody>
          <a:bodyPr wrap="square" rtlCol="0">
            <a:spAutoFit/>
          </a:bodyPr>
          <a:lstStyle/>
          <a:p>
            <a:pPr algn="ctr"/>
            <a:r>
              <a:rPr lang="en-GB" sz="2000" dirty="0"/>
              <a:t>5. Getting a job?</a:t>
            </a:r>
          </a:p>
        </p:txBody>
      </p:sp>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2461" y="4020561"/>
            <a:ext cx="2941057" cy="138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7848588" y="5711695"/>
            <a:ext cx="2488801" cy="400110"/>
          </a:xfrm>
          <a:prstGeom prst="rect">
            <a:avLst/>
          </a:prstGeom>
          <a:noFill/>
        </p:spPr>
        <p:txBody>
          <a:bodyPr wrap="square" rtlCol="0">
            <a:spAutoFit/>
          </a:bodyPr>
          <a:lstStyle/>
          <a:p>
            <a:pPr algn="ctr"/>
            <a:r>
              <a:rPr lang="en-GB" sz="2000" dirty="0"/>
              <a:t>6. Gap year?</a:t>
            </a:r>
          </a:p>
        </p:txBody>
      </p:sp>
    </p:spTree>
    <p:extLst>
      <p:ext uri="{BB962C8B-B14F-4D97-AF65-F5344CB8AC3E}">
        <p14:creationId xmlns:p14="http://schemas.microsoft.com/office/powerpoint/2010/main" val="846308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Personal Statements</a:t>
            </a:r>
            <a:endParaRPr lang="en-GB" dirty="0"/>
          </a:p>
        </p:txBody>
      </p:sp>
      <p:sp>
        <p:nvSpPr>
          <p:cNvPr id="3" name="Content Placeholder 2"/>
          <p:cNvSpPr>
            <a:spLocks noGrp="1"/>
          </p:cNvSpPr>
          <p:nvPr>
            <p:ph idx="1"/>
          </p:nvPr>
        </p:nvSpPr>
        <p:spPr/>
        <p:txBody>
          <a:bodyPr/>
          <a:lstStyle/>
          <a:p>
            <a:pPr marL="514350" indent="-514350">
              <a:buAutoNum type="arabicPeriod"/>
            </a:pPr>
            <a:r>
              <a:rPr lang="en-GB" dirty="0" smtClean="0"/>
              <a:t>What are they? Overview.</a:t>
            </a:r>
          </a:p>
          <a:p>
            <a:pPr marL="514350" indent="-514350">
              <a:buAutoNum type="arabicPeriod"/>
            </a:pPr>
            <a:r>
              <a:rPr lang="en-GB" dirty="0" smtClean="0"/>
              <a:t>Main things that are included.</a:t>
            </a:r>
          </a:p>
          <a:p>
            <a:pPr marL="514350" indent="-514350">
              <a:buAutoNum type="arabicPeriod"/>
            </a:pPr>
            <a:r>
              <a:rPr lang="en-GB" dirty="0" smtClean="0"/>
              <a:t>Key tips.</a:t>
            </a:r>
          </a:p>
          <a:p>
            <a:pPr marL="514350" indent="-514350">
              <a:buAutoNum type="arabicPeriod"/>
            </a:pPr>
            <a:r>
              <a:rPr lang="en-GB" dirty="0" smtClean="0"/>
              <a:t>Exemplars.</a:t>
            </a:r>
          </a:p>
          <a:p>
            <a:pPr marL="514350" indent="-514350">
              <a:buAutoNum type="arabicPeriod"/>
            </a:pPr>
            <a:r>
              <a:rPr lang="en-GB" dirty="0" smtClean="0"/>
              <a:t>How system will work in school – TCAS and 3 drafts with feedback.</a:t>
            </a:r>
            <a:endParaRPr lang="en-GB" dirty="0"/>
          </a:p>
        </p:txBody>
      </p:sp>
    </p:spTree>
    <p:extLst>
      <p:ext uri="{BB962C8B-B14F-4D97-AF65-F5344CB8AC3E}">
        <p14:creationId xmlns:p14="http://schemas.microsoft.com/office/powerpoint/2010/main" val="400365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t>Personal Statement:</a:t>
            </a:r>
            <a:br>
              <a:rPr lang="en-GB" b="1" u="sng" dirty="0" smtClean="0"/>
            </a:br>
            <a:r>
              <a:rPr lang="en-GB" b="1" u="sng" dirty="0" smtClean="0"/>
              <a:t>The basics</a:t>
            </a:r>
            <a:endParaRPr lang="en-GB" b="1" u="sng" dirty="0"/>
          </a:p>
        </p:txBody>
      </p:sp>
      <p:sp>
        <p:nvSpPr>
          <p:cNvPr id="3" name="Content Placeholder 2"/>
          <p:cNvSpPr>
            <a:spLocks noGrp="1"/>
          </p:cNvSpPr>
          <p:nvPr>
            <p:ph idx="1"/>
          </p:nvPr>
        </p:nvSpPr>
        <p:spPr>
          <a:xfrm>
            <a:off x="978794" y="2025129"/>
            <a:ext cx="9232006" cy="4281339"/>
          </a:xfrm>
        </p:spPr>
        <p:txBody>
          <a:bodyPr>
            <a:normAutofit/>
          </a:bodyPr>
          <a:lstStyle/>
          <a:p>
            <a:r>
              <a:rPr lang="en-GB" sz="2200" dirty="0"/>
              <a:t>Attached to your UCAS application.</a:t>
            </a:r>
          </a:p>
          <a:p>
            <a:r>
              <a:rPr lang="en-GB" sz="2200" dirty="0"/>
              <a:t>Read by university admissions officer(s).</a:t>
            </a:r>
          </a:p>
          <a:p>
            <a:r>
              <a:rPr lang="en-GB" sz="2200" dirty="0"/>
              <a:t>Forms part of the evidence they use to decide to offer you a place.</a:t>
            </a:r>
          </a:p>
          <a:p>
            <a:r>
              <a:rPr lang="en-GB" sz="2200" dirty="0"/>
              <a:t>It is the only part of the application process written by you.</a:t>
            </a:r>
          </a:p>
          <a:p>
            <a:r>
              <a:rPr lang="en-GB" sz="2200" dirty="0"/>
              <a:t>4000 characters or 47 lines.</a:t>
            </a:r>
          </a:p>
          <a:p>
            <a:r>
              <a:rPr lang="en-GB" sz="2200" dirty="0"/>
              <a:t>A very useful website is </a:t>
            </a:r>
            <a:r>
              <a:rPr lang="en-GB" sz="2200" dirty="0">
                <a:hlinkClick r:id="rId2"/>
              </a:rPr>
              <a:t>http://university.which.co.uk</a:t>
            </a:r>
            <a:r>
              <a:rPr lang="en-GB" sz="2200" dirty="0"/>
              <a:t> </a:t>
            </a:r>
          </a:p>
          <a:p>
            <a:endParaRPr lang="en-GB" dirty="0"/>
          </a:p>
          <a:p>
            <a:r>
              <a:rPr lang="en-GB" dirty="0" smtClean="0"/>
              <a:t>It </a:t>
            </a:r>
            <a:r>
              <a:rPr lang="en-GB" b="1" u="sng" dirty="0" smtClean="0"/>
              <a:t>must</a:t>
            </a:r>
            <a:r>
              <a:rPr lang="en-GB" dirty="0" smtClean="0"/>
              <a:t> answer the question:</a:t>
            </a:r>
          </a:p>
          <a:p>
            <a:pPr marL="0" indent="0" algn="ctr">
              <a:buNone/>
            </a:pPr>
            <a:r>
              <a:rPr lang="en-GB" b="1" dirty="0" smtClean="0"/>
              <a:t>Why should YOU be given a place on this course?</a:t>
            </a:r>
            <a:endParaRPr lang="en-GB" b="1" dirty="0"/>
          </a:p>
        </p:txBody>
      </p:sp>
    </p:spTree>
    <p:extLst>
      <p:ext uri="{BB962C8B-B14F-4D97-AF65-F5344CB8AC3E}">
        <p14:creationId xmlns:p14="http://schemas.microsoft.com/office/powerpoint/2010/main" val="63933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579"/>
            <a:ext cx="10515600" cy="716700"/>
          </a:xfrm>
        </p:spPr>
        <p:txBody>
          <a:bodyPr>
            <a:normAutofit/>
          </a:bodyPr>
          <a:lstStyle/>
          <a:p>
            <a:r>
              <a:rPr lang="en-GB" b="1" u="sng" dirty="0" smtClean="0"/>
              <a:t>Personal Statements: What to include?</a:t>
            </a:r>
            <a:endParaRPr lang="en-GB" b="1" u="sng" dirty="0"/>
          </a:p>
        </p:txBody>
      </p:sp>
      <p:sp>
        <p:nvSpPr>
          <p:cNvPr id="3" name="Content Placeholder 2"/>
          <p:cNvSpPr>
            <a:spLocks noGrp="1"/>
          </p:cNvSpPr>
          <p:nvPr>
            <p:ph idx="1"/>
          </p:nvPr>
        </p:nvSpPr>
        <p:spPr>
          <a:xfrm>
            <a:off x="838200" y="1120462"/>
            <a:ext cx="9372600" cy="5404882"/>
          </a:xfrm>
        </p:spPr>
        <p:txBody>
          <a:bodyPr>
            <a:normAutofit fontScale="62500" lnSpcReduction="20000"/>
          </a:bodyPr>
          <a:lstStyle/>
          <a:p>
            <a:r>
              <a:rPr lang="en-GB" dirty="0" smtClean="0"/>
              <a:t>Everything must be relevant to question:</a:t>
            </a:r>
          </a:p>
          <a:p>
            <a:pPr marL="0" indent="0" algn="ctr">
              <a:buNone/>
            </a:pPr>
            <a:r>
              <a:rPr lang="en-GB" sz="4400" b="1" u="sng" dirty="0"/>
              <a:t>‘Why should YOU be given a place on </a:t>
            </a:r>
            <a:r>
              <a:rPr lang="en-GB" sz="4400" b="1" u="sng" dirty="0">
                <a:solidFill>
                  <a:srgbClr val="FF0000"/>
                </a:solidFill>
              </a:rPr>
              <a:t>this</a:t>
            </a:r>
            <a:r>
              <a:rPr lang="en-GB" sz="4400" b="1" u="sng" dirty="0"/>
              <a:t> course’?</a:t>
            </a:r>
          </a:p>
          <a:p>
            <a:pPr marL="0" indent="0">
              <a:buNone/>
            </a:pPr>
            <a:endParaRPr lang="en-GB" dirty="0"/>
          </a:p>
          <a:p>
            <a:r>
              <a:rPr lang="en-GB" dirty="0" smtClean="0"/>
              <a:t>There is no ‘formula’ – it is a ‘personal’ statement. Everyone’s will be different.</a:t>
            </a:r>
          </a:p>
          <a:p>
            <a:endParaRPr lang="en-GB" dirty="0"/>
          </a:p>
          <a:p>
            <a:r>
              <a:rPr lang="en-GB" dirty="0" smtClean="0"/>
              <a:t>Nevertheless, the following areas are usually expected somewhere:</a:t>
            </a:r>
          </a:p>
          <a:p>
            <a:pPr>
              <a:buFontTx/>
              <a:buChar char="-"/>
            </a:pPr>
            <a:r>
              <a:rPr lang="en-GB" dirty="0" smtClean="0"/>
              <a:t>A short, strong opening paragraph</a:t>
            </a:r>
          </a:p>
          <a:p>
            <a:pPr>
              <a:buFontTx/>
              <a:buChar char="-"/>
            </a:pPr>
            <a:r>
              <a:rPr lang="en-GB" dirty="0" smtClean="0"/>
              <a:t>A clear explanation of why you want to study this course</a:t>
            </a:r>
          </a:p>
          <a:p>
            <a:pPr>
              <a:buFontTx/>
              <a:buChar char="-"/>
            </a:pPr>
            <a:r>
              <a:rPr lang="en-GB" dirty="0" smtClean="0"/>
              <a:t>Your proven achievements that show you are capable of studying the course</a:t>
            </a:r>
          </a:p>
          <a:p>
            <a:pPr>
              <a:buFontTx/>
              <a:buChar char="-"/>
            </a:pPr>
            <a:r>
              <a:rPr lang="en-GB" dirty="0" smtClean="0"/>
              <a:t>Evidence that you have taken an interest in the course beyond the classroom </a:t>
            </a:r>
          </a:p>
          <a:p>
            <a:pPr>
              <a:buFontTx/>
              <a:buChar char="-"/>
            </a:pPr>
            <a:r>
              <a:rPr lang="en-GB" dirty="0" smtClean="0"/>
              <a:t>Additional knowledge relevant to the course (e.g. other subjects?)</a:t>
            </a:r>
          </a:p>
          <a:p>
            <a:pPr>
              <a:buFontTx/>
              <a:buChar char="-"/>
            </a:pPr>
            <a:r>
              <a:rPr lang="en-GB" dirty="0" smtClean="0"/>
              <a:t>Additional skills relevant to the course (i.e. ‘transferable skills’)</a:t>
            </a:r>
          </a:p>
          <a:p>
            <a:pPr>
              <a:buFontTx/>
              <a:buChar char="-"/>
            </a:pPr>
            <a:r>
              <a:rPr lang="en-GB" dirty="0" smtClean="0"/>
              <a:t>Enrichment activities relevant to the course</a:t>
            </a:r>
          </a:p>
          <a:p>
            <a:pPr>
              <a:buFontTx/>
              <a:buChar char="-"/>
            </a:pPr>
            <a:endParaRPr lang="en-GB" dirty="0"/>
          </a:p>
          <a:p>
            <a:r>
              <a:rPr lang="en-GB" b="1" dirty="0" smtClean="0">
                <a:solidFill>
                  <a:srgbClr val="FF0000"/>
                </a:solidFill>
              </a:rPr>
              <a:t>75% should be directly focused on your academic ability to study the course.</a:t>
            </a:r>
          </a:p>
          <a:p>
            <a:r>
              <a:rPr lang="en-GB" b="1" dirty="0" smtClean="0">
                <a:solidFill>
                  <a:srgbClr val="FF0000"/>
                </a:solidFill>
              </a:rPr>
              <a:t>25% should be focused on additional enrichment activities (and these should be made clearly relevant to the course).</a:t>
            </a:r>
          </a:p>
          <a:p>
            <a:endParaRPr lang="en-GB" b="1" dirty="0">
              <a:solidFill>
                <a:srgbClr val="FF0000"/>
              </a:solidFill>
            </a:endParaRPr>
          </a:p>
        </p:txBody>
      </p:sp>
    </p:spTree>
    <p:extLst>
      <p:ext uri="{BB962C8B-B14F-4D97-AF65-F5344CB8AC3E}">
        <p14:creationId xmlns:p14="http://schemas.microsoft.com/office/powerpoint/2010/main" val="35828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500"/>
                                        <p:tgtEl>
                                          <p:spTgt spid="3">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fade">
                                      <p:cBhvr>
                                        <p:cTn id="6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231" y="477240"/>
            <a:ext cx="8229600" cy="634082"/>
          </a:xfrm>
        </p:spPr>
        <p:txBody>
          <a:bodyPr>
            <a:normAutofit fontScale="90000"/>
          </a:bodyPr>
          <a:lstStyle/>
          <a:p>
            <a:r>
              <a:rPr lang="en-GB" b="1" u="sng" dirty="0"/>
              <a:t>6</a:t>
            </a:r>
            <a:r>
              <a:rPr lang="en-GB" b="1" u="sng" dirty="0" smtClean="0"/>
              <a:t> Top Tips:</a:t>
            </a:r>
            <a:endParaRPr lang="en-GB" b="1" u="sng" dirty="0"/>
          </a:p>
        </p:txBody>
      </p:sp>
      <p:sp>
        <p:nvSpPr>
          <p:cNvPr id="3" name="Content Placeholder 2"/>
          <p:cNvSpPr>
            <a:spLocks noGrp="1"/>
          </p:cNvSpPr>
          <p:nvPr>
            <p:ph idx="1"/>
          </p:nvPr>
        </p:nvSpPr>
        <p:spPr>
          <a:xfrm>
            <a:off x="536231" y="1519707"/>
            <a:ext cx="8229600" cy="4378818"/>
          </a:xfrm>
        </p:spPr>
        <p:txBody>
          <a:bodyPr>
            <a:normAutofit fontScale="85000" lnSpcReduction="20000"/>
          </a:bodyPr>
          <a:lstStyle/>
          <a:p>
            <a:r>
              <a:rPr lang="en-GB" b="1" u="sng" dirty="0" smtClean="0"/>
              <a:t>DO:</a:t>
            </a:r>
          </a:p>
          <a:p>
            <a:pPr marL="514350" indent="-514350">
              <a:buAutoNum type="arabicPeriod"/>
            </a:pPr>
            <a:r>
              <a:rPr lang="en-GB" dirty="0" smtClean="0"/>
              <a:t>Research your chosen courses (or profession) in detail.</a:t>
            </a:r>
          </a:p>
          <a:p>
            <a:pPr marL="0" indent="0">
              <a:buNone/>
            </a:pPr>
            <a:r>
              <a:rPr lang="en-GB" b="1" dirty="0" smtClean="0"/>
              <a:t>* Check the university website – many include what they are looking for in Personal Statements from their admissions tutors.</a:t>
            </a:r>
          </a:p>
          <a:p>
            <a:pPr>
              <a:buFontTx/>
              <a:buChar char="-"/>
            </a:pPr>
            <a:r>
              <a:rPr lang="en-GB" dirty="0" smtClean="0"/>
              <a:t>What specific topics do they include?</a:t>
            </a:r>
          </a:p>
          <a:p>
            <a:pPr>
              <a:buFontTx/>
              <a:buChar char="-"/>
            </a:pPr>
            <a:r>
              <a:rPr lang="en-GB" dirty="0" smtClean="0"/>
              <a:t>Which are compulsory?</a:t>
            </a:r>
          </a:p>
          <a:p>
            <a:pPr>
              <a:buFontTx/>
              <a:buChar char="-"/>
            </a:pPr>
            <a:r>
              <a:rPr lang="en-GB" dirty="0" smtClean="0"/>
              <a:t>What options do you have? Which would you pick?</a:t>
            </a:r>
          </a:p>
          <a:p>
            <a:pPr>
              <a:buFontTx/>
              <a:buChar char="-"/>
            </a:pPr>
            <a:r>
              <a:rPr lang="en-GB" dirty="0" smtClean="0"/>
              <a:t>Do they mention any particular skills you will need to have?</a:t>
            </a:r>
          </a:p>
          <a:p>
            <a:pPr>
              <a:buFontTx/>
              <a:buChar char="-"/>
            </a:pPr>
            <a:r>
              <a:rPr lang="en-GB" dirty="0" smtClean="0"/>
              <a:t>Do they mention what they are looking for in a candidate?</a:t>
            </a:r>
          </a:p>
          <a:p>
            <a:pPr>
              <a:buFontTx/>
              <a:buChar char="-"/>
            </a:pPr>
            <a:r>
              <a:rPr lang="en-GB" dirty="0" smtClean="0"/>
              <a:t>How are they assessed? Is it all exams? Is there an option to do a thesis?</a:t>
            </a:r>
          </a:p>
        </p:txBody>
      </p:sp>
    </p:spTree>
    <p:extLst>
      <p:ext uri="{BB962C8B-B14F-4D97-AF65-F5344CB8AC3E}">
        <p14:creationId xmlns:p14="http://schemas.microsoft.com/office/powerpoint/2010/main" val="141039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Top Tips:</a:t>
            </a:r>
            <a:endParaRPr lang="en-GB" b="1" u="sng" dirty="0"/>
          </a:p>
        </p:txBody>
      </p:sp>
      <p:sp>
        <p:nvSpPr>
          <p:cNvPr id="3" name="Content Placeholder 2"/>
          <p:cNvSpPr>
            <a:spLocks noGrp="1"/>
          </p:cNvSpPr>
          <p:nvPr>
            <p:ph idx="1"/>
          </p:nvPr>
        </p:nvSpPr>
        <p:spPr>
          <a:xfrm>
            <a:off x="838200" y="2112135"/>
            <a:ext cx="10515600" cy="4064828"/>
          </a:xfrm>
        </p:spPr>
        <p:txBody>
          <a:bodyPr>
            <a:normAutofit/>
          </a:bodyPr>
          <a:lstStyle/>
          <a:p>
            <a:r>
              <a:rPr lang="en-GB" b="1" u="sng" dirty="0" smtClean="0"/>
              <a:t>DO:</a:t>
            </a:r>
            <a:endParaRPr lang="en-GB" dirty="0" smtClean="0"/>
          </a:p>
          <a:p>
            <a:pPr marL="0" indent="0">
              <a:buNone/>
            </a:pPr>
            <a:r>
              <a:rPr lang="en-GB" dirty="0" smtClean="0"/>
              <a:t>2. Be specific. </a:t>
            </a:r>
          </a:p>
          <a:p>
            <a:pPr marL="0" indent="0">
              <a:buNone/>
            </a:pPr>
            <a:r>
              <a:rPr lang="en-GB" b="1" dirty="0" smtClean="0"/>
              <a:t>*Give specific examples to support everything you say.</a:t>
            </a:r>
          </a:p>
          <a:p>
            <a:pPr marL="0" indent="0">
              <a:buNone/>
            </a:pPr>
            <a:endParaRPr lang="en-GB" dirty="0"/>
          </a:p>
          <a:p>
            <a:pPr marL="0" indent="0">
              <a:buNone/>
            </a:pPr>
            <a:endParaRPr lang="en-GB" i="1" dirty="0" smtClean="0"/>
          </a:p>
        </p:txBody>
      </p:sp>
    </p:spTree>
    <p:extLst>
      <p:ext uri="{BB962C8B-B14F-4D97-AF65-F5344CB8AC3E}">
        <p14:creationId xmlns:p14="http://schemas.microsoft.com/office/powerpoint/2010/main" val="100452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Top Tips:</a:t>
            </a:r>
            <a:endParaRPr lang="en-GB" b="1" u="sng" dirty="0"/>
          </a:p>
        </p:txBody>
      </p:sp>
      <p:sp>
        <p:nvSpPr>
          <p:cNvPr id="3" name="Content Placeholder 2"/>
          <p:cNvSpPr>
            <a:spLocks noGrp="1"/>
          </p:cNvSpPr>
          <p:nvPr>
            <p:ph idx="1"/>
          </p:nvPr>
        </p:nvSpPr>
        <p:spPr>
          <a:xfrm>
            <a:off x="838200" y="2112135"/>
            <a:ext cx="10515600" cy="4064828"/>
          </a:xfrm>
        </p:spPr>
        <p:txBody>
          <a:bodyPr>
            <a:normAutofit fontScale="92500" lnSpcReduction="20000"/>
          </a:bodyPr>
          <a:lstStyle/>
          <a:p>
            <a:pPr marL="0" indent="0">
              <a:buNone/>
            </a:pPr>
            <a:r>
              <a:rPr lang="en-GB" b="1" u="sng" dirty="0" smtClean="0"/>
              <a:t>DO:</a:t>
            </a:r>
          </a:p>
          <a:p>
            <a:pPr marL="0" indent="0">
              <a:buNone/>
            </a:pPr>
            <a:r>
              <a:rPr lang="en-GB" dirty="0" smtClean="0"/>
              <a:t>3</a:t>
            </a:r>
            <a:r>
              <a:rPr lang="en-GB" dirty="0"/>
              <a:t>. Explain why everything you write is relevant to: ‘why should YOU be given a place on this course’?</a:t>
            </a:r>
          </a:p>
          <a:p>
            <a:pPr marL="0" indent="0">
              <a:buNone/>
            </a:pPr>
            <a:endParaRPr lang="en-GB" dirty="0"/>
          </a:p>
          <a:p>
            <a:pPr marL="0" indent="0">
              <a:buNone/>
            </a:pPr>
            <a:r>
              <a:rPr lang="en-GB" i="1" dirty="0"/>
              <a:t>A – </a:t>
            </a:r>
            <a:r>
              <a:rPr lang="en-GB" b="1" i="1" u="sng" dirty="0"/>
              <a:t>Action</a:t>
            </a:r>
            <a:r>
              <a:rPr lang="en-GB" dirty="0"/>
              <a:t> – </a:t>
            </a:r>
            <a:r>
              <a:rPr lang="en-GB" b="1" dirty="0"/>
              <a:t>what specifically have you done? Include DETAIL.</a:t>
            </a:r>
            <a:endParaRPr lang="en-GB" i="1" dirty="0"/>
          </a:p>
          <a:p>
            <a:pPr marL="0" indent="0">
              <a:buNone/>
            </a:pPr>
            <a:endParaRPr lang="en-GB" i="1" dirty="0"/>
          </a:p>
          <a:p>
            <a:pPr marL="0" indent="0">
              <a:buNone/>
            </a:pPr>
            <a:r>
              <a:rPr lang="en-GB" i="1" dirty="0"/>
              <a:t>B – </a:t>
            </a:r>
            <a:r>
              <a:rPr lang="en-GB" b="1" i="1" u="sng" dirty="0"/>
              <a:t>Benefit</a:t>
            </a:r>
            <a:r>
              <a:rPr lang="en-GB" b="1" i="1" dirty="0"/>
              <a:t> – </a:t>
            </a:r>
            <a:r>
              <a:rPr lang="en-GB" b="1" dirty="0"/>
              <a:t>what have you gained or learnt from this? Be SPECIFIC.</a:t>
            </a:r>
          </a:p>
          <a:p>
            <a:pPr marL="0" indent="0">
              <a:buNone/>
            </a:pPr>
            <a:endParaRPr lang="en-GB" i="1" dirty="0"/>
          </a:p>
          <a:p>
            <a:pPr marL="0" indent="0">
              <a:buNone/>
            </a:pPr>
            <a:r>
              <a:rPr lang="en-GB" i="1" dirty="0"/>
              <a:t>C – </a:t>
            </a:r>
            <a:r>
              <a:rPr lang="en-GB" b="1" i="1" u="sng" dirty="0"/>
              <a:t>Course</a:t>
            </a:r>
            <a:r>
              <a:rPr lang="en-GB" b="1" dirty="0"/>
              <a:t> – how exactly does this then make you a good candidate for the course? Make sure it is RELEVANT.</a:t>
            </a:r>
            <a:endParaRPr lang="en-GB" i="1" dirty="0"/>
          </a:p>
          <a:p>
            <a:pPr marL="0" indent="0">
              <a:buNone/>
            </a:pPr>
            <a:endParaRPr lang="en-GB" dirty="0"/>
          </a:p>
          <a:p>
            <a:pPr marL="0" indent="0">
              <a:buNone/>
            </a:pPr>
            <a:endParaRPr lang="en-GB" i="1" dirty="0" smtClean="0"/>
          </a:p>
        </p:txBody>
      </p:sp>
    </p:spTree>
    <p:extLst>
      <p:ext uri="{BB962C8B-B14F-4D97-AF65-F5344CB8AC3E}">
        <p14:creationId xmlns:p14="http://schemas.microsoft.com/office/powerpoint/2010/main" val="38849182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Top Tips:</a:t>
            </a:r>
            <a:endParaRPr lang="en-GB" b="1" u="sng" dirty="0"/>
          </a:p>
        </p:txBody>
      </p:sp>
      <p:sp>
        <p:nvSpPr>
          <p:cNvPr id="3" name="Content Placeholder 2"/>
          <p:cNvSpPr>
            <a:spLocks noGrp="1"/>
          </p:cNvSpPr>
          <p:nvPr>
            <p:ph idx="1"/>
          </p:nvPr>
        </p:nvSpPr>
        <p:spPr/>
        <p:txBody>
          <a:bodyPr/>
          <a:lstStyle/>
          <a:p>
            <a:r>
              <a:rPr lang="en-GB" b="1" u="sng" dirty="0" smtClean="0"/>
              <a:t>DO:</a:t>
            </a:r>
          </a:p>
          <a:p>
            <a:pPr marL="0" indent="0">
              <a:buNone/>
            </a:pPr>
            <a:r>
              <a:rPr lang="en-GB" dirty="0" smtClean="0"/>
              <a:t>4. Lead with your strongest points.</a:t>
            </a:r>
          </a:p>
          <a:p>
            <a:pPr>
              <a:buFontTx/>
              <a:buChar char="-"/>
            </a:pPr>
            <a:r>
              <a:rPr lang="en-GB" dirty="0" smtClean="0"/>
              <a:t>Talk about your greatest achievements first, don’t leave them until last!</a:t>
            </a:r>
          </a:p>
          <a:p>
            <a:pPr>
              <a:buFontTx/>
              <a:buChar char="-"/>
            </a:pPr>
            <a:r>
              <a:rPr lang="en-GB" dirty="0" smtClean="0"/>
              <a:t>(It might be that an admissions tutor doesn’t get this far)</a:t>
            </a:r>
          </a:p>
          <a:p>
            <a:endParaRPr lang="en-GB" dirty="0" smtClean="0"/>
          </a:p>
          <a:p>
            <a:pPr marL="0" indent="0">
              <a:buNone/>
            </a:pPr>
            <a:endParaRPr lang="en-GB" dirty="0"/>
          </a:p>
        </p:txBody>
      </p:sp>
    </p:spTree>
    <p:extLst>
      <p:ext uri="{BB962C8B-B14F-4D97-AF65-F5344CB8AC3E}">
        <p14:creationId xmlns:p14="http://schemas.microsoft.com/office/powerpoint/2010/main" val="158697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Top Tips:</a:t>
            </a:r>
            <a:endParaRPr lang="en-GB" b="1" u="sng" dirty="0"/>
          </a:p>
        </p:txBody>
      </p:sp>
      <p:sp>
        <p:nvSpPr>
          <p:cNvPr id="3" name="Content Placeholder 2"/>
          <p:cNvSpPr>
            <a:spLocks noGrp="1"/>
          </p:cNvSpPr>
          <p:nvPr>
            <p:ph idx="1"/>
          </p:nvPr>
        </p:nvSpPr>
        <p:spPr/>
        <p:txBody>
          <a:bodyPr/>
          <a:lstStyle/>
          <a:p>
            <a:r>
              <a:rPr lang="en-GB" b="1" u="sng" dirty="0" smtClean="0"/>
              <a:t>DO:</a:t>
            </a:r>
          </a:p>
          <a:p>
            <a:pPr marL="0" indent="0">
              <a:buNone/>
            </a:pPr>
            <a:r>
              <a:rPr lang="en-GB" dirty="0" smtClean="0"/>
              <a:t>5. Be unique (but not ‘weird’!)</a:t>
            </a:r>
          </a:p>
          <a:p>
            <a:r>
              <a:rPr lang="en-GB" dirty="0" smtClean="0"/>
              <a:t>What do you have to offer that no one else has?</a:t>
            </a:r>
          </a:p>
          <a:p>
            <a:r>
              <a:rPr lang="en-GB" dirty="0" smtClean="0"/>
              <a:t>What makes you stand out?</a:t>
            </a:r>
          </a:p>
          <a:p>
            <a:endParaRPr lang="en-GB" dirty="0" smtClean="0"/>
          </a:p>
          <a:p>
            <a:pPr marL="0" indent="0">
              <a:buNone/>
            </a:pPr>
            <a:endParaRPr lang="en-GB" dirty="0"/>
          </a:p>
        </p:txBody>
      </p:sp>
    </p:spTree>
    <p:extLst>
      <p:ext uri="{BB962C8B-B14F-4D97-AF65-F5344CB8AC3E}">
        <p14:creationId xmlns:p14="http://schemas.microsoft.com/office/powerpoint/2010/main" val="352258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Top Tips:</a:t>
            </a:r>
            <a:endParaRPr lang="en-GB" b="1" u="sng" dirty="0"/>
          </a:p>
        </p:txBody>
      </p:sp>
      <p:sp>
        <p:nvSpPr>
          <p:cNvPr id="3" name="Content Placeholder 2"/>
          <p:cNvSpPr>
            <a:spLocks noGrp="1"/>
          </p:cNvSpPr>
          <p:nvPr>
            <p:ph idx="1"/>
          </p:nvPr>
        </p:nvSpPr>
        <p:spPr/>
        <p:txBody>
          <a:bodyPr/>
          <a:lstStyle/>
          <a:p>
            <a:r>
              <a:rPr lang="en-GB" b="1" u="sng" dirty="0" smtClean="0"/>
              <a:t>DO:</a:t>
            </a:r>
          </a:p>
          <a:p>
            <a:pPr marL="0" indent="0">
              <a:buNone/>
            </a:pPr>
            <a:r>
              <a:rPr lang="en-GB" dirty="0" smtClean="0"/>
              <a:t>6. Proof read your work.</a:t>
            </a:r>
          </a:p>
          <a:p>
            <a:pPr>
              <a:buFontTx/>
              <a:buChar char="-"/>
            </a:pPr>
            <a:r>
              <a:rPr lang="en-GB" dirty="0" smtClean="0"/>
              <a:t>Or ask a friend / relative to do it.</a:t>
            </a:r>
          </a:p>
          <a:p>
            <a:pPr>
              <a:buFontTx/>
              <a:buChar char="-"/>
            </a:pPr>
            <a:r>
              <a:rPr lang="en-GB" dirty="0" smtClean="0"/>
              <a:t>NO spelling mistakes</a:t>
            </a:r>
          </a:p>
          <a:p>
            <a:pPr>
              <a:buFontTx/>
              <a:buChar char="-"/>
            </a:pPr>
            <a:r>
              <a:rPr lang="en-GB" dirty="0" smtClean="0"/>
              <a:t>NO grammar mistakes</a:t>
            </a:r>
          </a:p>
          <a:p>
            <a:endParaRPr lang="en-GB" dirty="0" smtClean="0"/>
          </a:p>
          <a:p>
            <a:pPr marL="0" indent="0">
              <a:buNone/>
            </a:pPr>
            <a:endParaRPr lang="en-GB" dirty="0"/>
          </a:p>
        </p:txBody>
      </p:sp>
    </p:spTree>
    <p:extLst>
      <p:ext uri="{BB962C8B-B14F-4D97-AF65-F5344CB8AC3E}">
        <p14:creationId xmlns:p14="http://schemas.microsoft.com/office/powerpoint/2010/main" val="299564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t>How can I get started?</a:t>
            </a:r>
            <a:endParaRPr lang="en-GB" b="1" u="sng" dirty="0"/>
          </a:p>
        </p:txBody>
      </p:sp>
      <p:sp>
        <p:nvSpPr>
          <p:cNvPr id="3" name="Content Placeholder 2"/>
          <p:cNvSpPr>
            <a:spLocks noGrp="1"/>
          </p:cNvSpPr>
          <p:nvPr>
            <p:ph idx="1"/>
          </p:nvPr>
        </p:nvSpPr>
        <p:spPr>
          <a:xfrm>
            <a:off x="838200" y="2060619"/>
            <a:ext cx="10515600" cy="4116343"/>
          </a:xfrm>
        </p:spPr>
        <p:txBody>
          <a:bodyPr>
            <a:normAutofit/>
          </a:bodyPr>
          <a:lstStyle/>
          <a:p>
            <a:r>
              <a:rPr lang="en-GB" dirty="0" smtClean="0"/>
              <a:t>Personal Statement Ideas Generator.</a:t>
            </a:r>
          </a:p>
          <a:p>
            <a:endParaRPr lang="en-GB" dirty="0"/>
          </a:p>
          <a:p>
            <a:pPr>
              <a:buFontTx/>
              <a:buChar char="-"/>
            </a:pPr>
            <a:r>
              <a:rPr lang="en-GB" dirty="0" smtClean="0"/>
              <a:t>Students can use these questions to help them think of ideas.</a:t>
            </a:r>
          </a:p>
          <a:p>
            <a:pPr>
              <a:buFontTx/>
              <a:buChar char="-"/>
            </a:pPr>
            <a:endParaRPr lang="en-GB" dirty="0"/>
          </a:p>
          <a:p>
            <a:pPr>
              <a:buFontTx/>
              <a:buChar char="-"/>
            </a:pPr>
            <a:r>
              <a:rPr lang="en-GB" dirty="0" smtClean="0"/>
              <a:t>Then, they can use the questions in order as a suggested structure for their personal statement.</a:t>
            </a:r>
          </a:p>
        </p:txBody>
      </p:sp>
    </p:spTree>
    <p:extLst>
      <p:ext uri="{BB962C8B-B14F-4D97-AF65-F5344CB8AC3E}">
        <p14:creationId xmlns:p14="http://schemas.microsoft.com/office/powerpoint/2010/main" val="205175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smtClean="0"/>
              <a:t>Entry requirements – which ones are open to me?</a:t>
            </a:r>
            <a:endParaRPr lang="en-GB" sz="4000" b="1" u="sn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237" y="2204865"/>
            <a:ext cx="3991574" cy="2656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11625" y="5085185"/>
            <a:ext cx="2488801" cy="584775"/>
          </a:xfrm>
          <a:prstGeom prst="rect">
            <a:avLst/>
          </a:prstGeom>
          <a:noFill/>
        </p:spPr>
        <p:txBody>
          <a:bodyPr wrap="square" rtlCol="0">
            <a:spAutoFit/>
          </a:bodyPr>
          <a:lstStyle/>
          <a:p>
            <a:r>
              <a:rPr lang="en-GB" sz="3200" dirty="0"/>
              <a:t>1. University?</a:t>
            </a:r>
          </a:p>
        </p:txBody>
      </p:sp>
      <p:sp>
        <p:nvSpPr>
          <p:cNvPr id="6" name="TextBox 5"/>
          <p:cNvSpPr txBox="1"/>
          <p:nvPr/>
        </p:nvSpPr>
        <p:spPr>
          <a:xfrm>
            <a:off x="6312024" y="1988841"/>
            <a:ext cx="3888432" cy="4524315"/>
          </a:xfrm>
          <a:prstGeom prst="rect">
            <a:avLst/>
          </a:prstGeom>
          <a:noFill/>
        </p:spPr>
        <p:txBody>
          <a:bodyPr wrap="square" rtlCol="0">
            <a:spAutoFit/>
          </a:bodyPr>
          <a:lstStyle/>
          <a:p>
            <a:pPr marL="285750" indent="-285750">
              <a:buFont typeface="Arial" panose="020B0604020202020204" pitchFamily="34" charset="0"/>
              <a:buChar char="•"/>
            </a:pPr>
            <a:r>
              <a:rPr lang="en-GB" dirty="0"/>
              <a:t>Offers range from A*AA – CCD (and some lower) depending on university.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is approximately equivalent to D*D*D* - MP 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Most also ask for a ‘C’ grade at English or Maths level (if you don’t have this, it doesn’t mean you can’t go, it just means you’ll need to arrange resitting).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As such, university is very open to most people  - it is more about deciding whether you want to go.</a:t>
            </a:r>
          </a:p>
        </p:txBody>
      </p:sp>
    </p:spTree>
    <p:extLst>
      <p:ext uri="{BB962C8B-B14F-4D97-AF65-F5344CB8AC3E}">
        <p14:creationId xmlns:p14="http://schemas.microsoft.com/office/powerpoint/2010/main" val="1649735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Examples:</a:t>
            </a:r>
            <a:endParaRPr lang="en-GB" b="1" u="sng" dirty="0"/>
          </a:p>
        </p:txBody>
      </p:sp>
      <p:sp>
        <p:nvSpPr>
          <p:cNvPr id="3" name="Content Placeholder 2"/>
          <p:cNvSpPr>
            <a:spLocks noGrp="1"/>
          </p:cNvSpPr>
          <p:nvPr>
            <p:ph idx="1"/>
          </p:nvPr>
        </p:nvSpPr>
        <p:spPr/>
        <p:txBody>
          <a:bodyPr>
            <a:normAutofit/>
          </a:bodyPr>
          <a:lstStyle/>
          <a:p>
            <a:r>
              <a:rPr lang="en-GB" dirty="0" smtClean="0"/>
              <a:t>A: Physics </a:t>
            </a:r>
            <a:r>
              <a:rPr lang="en-GB" dirty="0"/>
              <a:t>@ </a:t>
            </a:r>
            <a:r>
              <a:rPr lang="en-GB" dirty="0" smtClean="0"/>
              <a:t>Oxford</a:t>
            </a:r>
            <a:r>
              <a:rPr lang="en-GB" dirty="0"/>
              <a:t/>
            </a:r>
            <a:br>
              <a:rPr lang="en-GB" dirty="0"/>
            </a:br>
            <a:endParaRPr lang="en-GB" dirty="0"/>
          </a:p>
          <a:p>
            <a:r>
              <a:rPr lang="en-GB" dirty="0" smtClean="0"/>
              <a:t>B: Law </a:t>
            </a:r>
            <a:r>
              <a:rPr lang="en-GB" dirty="0"/>
              <a:t>@ Cambridge</a:t>
            </a:r>
            <a:br>
              <a:rPr lang="en-GB" dirty="0"/>
            </a:br>
            <a:endParaRPr lang="en-GB" dirty="0"/>
          </a:p>
          <a:p>
            <a:r>
              <a:rPr lang="en-GB" dirty="0" smtClean="0"/>
              <a:t>​C: Business </a:t>
            </a:r>
            <a:r>
              <a:rPr lang="en-GB" dirty="0"/>
              <a:t>@ Manchester</a:t>
            </a:r>
            <a:br>
              <a:rPr lang="en-GB" dirty="0"/>
            </a:br>
            <a:endParaRPr lang="en-GB" dirty="0"/>
          </a:p>
          <a:p>
            <a:r>
              <a:rPr lang="en-GB" dirty="0" smtClean="0"/>
              <a:t>D: Languages @ Hull</a:t>
            </a:r>
            <a:r>
              <a:rPr lang="en-GB" dirty="0"/>
              <a:t/>
            </a:r>
            <a:br>
              <a:rPr lang="en-GB" dirty="0"/>
            </a:br>
            <a:endParaRPr lang="en-GB" dirty="0"/>
          </a:p>
          <a:p>
            <a:r>
              <a:rPr lang="en-GB" dirty="0" smtClean="0"/>
              <a:t>E: Business </a:t>
            </a:r>
            <a:r>
              <a:rPr lang="en-GB" dirty="0"/>
              <a:t>@ Lincoln</a:t>
            </a:r>
          </a:p>
          <a:p>
            <a:endParaRPr lang="en-GB" dirty="0"/>
          </a:p>
        </p:txBody>
      </p:sp>
    </p:spTree>
    <p:extLst>
      <p:ext uri="{BB962C8B-B14F-4D97-AF65-F5344CB8AC3E}">
        <p14:creationId xmlns:p14="http://schemas.microsoft.com/office/powerpoint/2010/main" val="210968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28" y="376028"/>
            <a:ext cx="7508383" cy="1143000"/>
          </a:xfrm>
        </p:spPr>
        <p:txBody>
          <a:bodyPr>
            <a:normAutofit/>
          </a:bodyPr>
          <a:lstStyle/>
          <a:p>
            <a:r>
              <a:rPr lang="en-GB" b="1" dirty="0" smtClean="0"/>
              <a:t>http://tcas.toothillschool.co.uk</a:t>
            </a:r>
            <a:endParaRPr lang="en-GB" b="1" dirty="0"/>
          </a:p>
        </p:txBody>
      </p:sp>
      <p:sp>
        <p:nvSpPr>
          <p:cNvPr id="3" name="Content Placeholder 2"/>
          <p:cNvSpPr>
            <a:spLocks noGrp="1"/>
          </p:cNvSpPr>
          <p:nvPr>
            <p:ph idx="1"/>
          </p:nvPr>
        </p:nvSpPr>
        <p:spPr>
          <a:xfrm>
            <a:off x="4250028" y="1734181"/>
            <a:ext cx="7802256" cy="4525963"/>
          </a:xfrm>
        </p:spPr>
        <p:txBody>
          <a:bodyPr>
            <a:normAutofit fontScale="77500" lnSpcReduction="20000"/>
          </a:bodyPr>
          <a:lstStyle/>
          <a:p>
            <a:pPr marL="0" indent="0">
              <a:buNone/>
            </a:pPr>
            <a:r>
              <a:rPr lang="en-GB" b="1" u="sng" dirty="0" smtClean="0"/>
              <a:t>Students:</a:t>
            </a:r>
          </a:p>
          <a:p>
            <a:pPr marL="514350" indent="-514350">
              <a:buAutoNum type="arabicPeriod"/>
            </a:pPr>
            <a:r>
              <a:rPr lang="en-GB" b="1" dirty="0" smtClean="0"/>
              <a:t>If you mentor has changed, log on and change it to your new mentor – otherwise they won’t be linked to you to do your UCAS reference!</a:t>
            </a:r>
          </a:p>
          <a:p>
            <a:pPr marL="514350" indent="-514350">
              <a:buAutoNum type="arabicPeriod"/>
            </a:pPr>
            <a:r>
              <a:rPr lang="en-GB" dirty="0" smtClean="0"/>
              <a:t>Check </a:t>
            </a:r>
            <a:r>
              <a:rPr lang="en-GB" b="1" u="sng" dirty="0" smtClean="0"/>
              <a:t>all</a:t>
            </a:r>
            <a:r>
              <a:rPr lang="en-GB" dirty="0" smtClean="0"/>
              <a:t> subject references requested </a:t>
            </a:r>
          </a:p>
          <a:p>
            <a:pPr marL="514350" indent="-514350">
              <a:buAutoNum type="arabicPeriod"/>
            </a:pPr>
            <a:r>
              <a:rPr lang="en-GB" dirty="0" smtClean="0"/>
              <a:t>Research, choose and add universities and courses</a:t>
            </a:r>
          </a:p>
          <a:p>
            <a:pPr marL="514350" indent="-514350">
              <a:buAutoNum type="arabicPeriod"/>
            </a:pPr>
            <a:r>
              <a:rPr lang="en-GB" dirty="0" smtClean="0"/>
              <a:t>Write and submit personal statements for feedback (</a:t>
            </a:r>
            <a:r>
              <a:rPr lang="en-GB" b="1" dirty="0" smtClean="0"/>
              <a:t>maximum three drafts</a:t>
            </a:r>
            <a:r>
              <a:rPr lang="en-GB" dirty="0" smtClean="0"/>
              <a:t>)</a:t>
            </a:r>
          </a:p>
          <a:p>
            <a:pPr marL="514350" indent="-514350">
              <a:buAutoNum type="arabicPeriod"/>
            </a:pPr>
            <a:endParaRPr lang="en-GB" dirty="0"/>
          </a:p>
          <a:p>
            <a:pPr marL="0" indent="0">
              <a:buNone/>
            </a:pPr>
            <a:r>
              <a:rPr lang="en-GB" b="1" u="sng" dirty="0" smtClean="0"/>
              <a:t>Tutors:</a:t>
            </a:r>
          </a:p>
          <a:p>
            <a:pPr marL="514350" indent="-514350">
              <a:buAutoNum type="arabicPeriod"/>
            </a:pPr>
            <a:r>
              <a:rPr lang="en-GB" dirty="0" smtClean="0"/>
              <a:t>Give written feedback on personal statements on TCAS (</a:t>
            </a:r>
            <a:r>
              <a:rPr lang="en-GB" b="1" dirty="0" smtClean="0"/>
              <a:t>maximum of three times</a:t>
            </a:r>
            <a:r>
              <a:rPr lang="en-GB" dirty="0" smtClean="0"/>
              <a:t>).</a:t>
            </a:r>
          </a:p>
          <a:p>
            <a:pPr marL="514350" indent="-514350">
              <a:buAutoNum type="arabicPeriod"/>
            </a:pPr>
            <a:r>
              <a:rPr lang="en-GB" dirty="0" smtClean="0"/>
              <a:t>Collate subject references once received to write UCAS References on TCAS.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44" y="299828"/>
            <a:ext cx="3200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1344" y="1970466"/>
            <a:ext cx="3200400" cy="2459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Log in:</a:t>
            </a:r>
          </a:p>
          <a:p>
            <a:pPr algn="ctr"/>
            <a:endParaRPr lang="en-GB" dirty="0"/>
          </a:p>
          <a:p>
            <a:pPr algn="ctr"/>
            <a:r>
              <a:rPr lang="en-GB" dirty="0" smtClean="0"/>
              <a:t>Username: School email</a:t>
            </a:r>
          </a:p>
          <a:p>
            <a:pPr algn="ctr"/>
            <a:r>
              <a:rPr lang="en-GB" dirty="0" smtClean="0">
                <a:hlinkClick r:id="rId4"/>
              </a:rPr>
              <a:t>sgraham</a:t>
            </a:r>
            <a:r>
              <a:rPr lang="en-GB" b="1" dirty="0" smtClean="0">
                <a:hlinkClick r:id="rId4"/>
              </a:rPr>
              <a:t>@toothillschool.co.uk</a:t>
            </a:r>
            <a:endParaRPr lang="en-GB" b="1" dirty="0" smtClean="0"/>
          </a:p>
          <a:p>
            <a:pPr algn="ctr"/>
            <a:endParaRPr lang="en-GB" dirty="0"/>
          </a:p>
          <a:p>
            <a:pPr algn="ctr"/>
            <a:r>
              <a:rPr lang="en-GB" dirty="0" smtClean="0"/>
              <a:t>Password: Normal school password</a:t>
            </a:r>
          </a:p>
          <a:p>
            <a:pPr algn="ctr"/>
            <a:endParaRPr lang="en-GB" dirty="0"/>
          </a:p>
        </p:txBody>
      </p:sp>
    </p:spTree>
    <p:extLst>
      <p:ext uri="{BB962C8B-B14F-4D97-AF65-F5344CB8AC3E}">
        <p14:creationId xmlns:p14="http://schemas.microsoft.com/office/powerpoint/2010/main" val="4212615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UCAS Helpline number:</a:t>
            </a:r>
            <a:endParaRPr lang="en-GB" b="1" dirty="0"/>
          </a:p>
        </p:txBody>
      </p:sp>
      <p:sp>
        <p:nvSpPr>
          <p:cNvPr id="3" name="Content Placeholder 2"/>
          <p:cNvSpPr>
            <a:spLocks noGrp="1"/>
          </p:cNvSpPr>
          <p:nvPr>
            <p:ph idx="1"/>
          </p:nvPr>
        </p:nvSpPr>
        <p:spPr/>
        <p:txBody>
          <a:bodyPr/>
          <a:lstStyle/>
          <a:p>
            <a:pPr algn="ctr"/>
            <a:r>
              <a:rPr lang="en-GB" dirty="0" smtClean="0"/>
              <a:t>8.30am – 6pm Mon – Fri</a:t>
            </a:r>
          </a:p>
          <a:p>
            <a:pPr algn="ctr"/>
            <a:r>
              <a:rPr lang="en-GB" dirty="0" smtClean="0"/>
              <a:t>Need their UCAS personal ID (</a:t>
            </a:r>
            <a:r>
              <a:rPr lang="en-GB" dirty="0" smtClean="0">
                <a:sym typeface="Wingdings" panose="05000000000000000000" pitchFamily="2" charset="2"/>
              </a:rPr>
              <a:t>115-928-7601)</a:t>
            </a:r>
          </a:p>
          <a:p>
            <a:pPr algn="ctr"/>
            <a:endParaRPr lang="en-GB" dirty="0">
              <a:sym typeface="Wingdings" panose="05000000000000000000" pitchFamily="2" charset="2"/>
            </a:endParaRPr>
          </a:p>
          <a:p>
            <a:pPr algn="ctr"/>
            <a:r>
              <a:rPr lang="en-GB" sz="4000" b="1" dirty="0" smtClean="0">
                <a:sym typeface="Wingdings" panose="05000000000000000000" pitchFamily="2" charset="2"/>
              </a:rPr>
              <a:t>0371 468 0468</a:t>
            </a:r>
          </a:p>
        </p:txBody>
      </p:sp>
    </p:spTree>
    <p:extLst>
      <p:ext uri="{BB962C8B-B14F-4D97-AF65-F5344CB8AC3E}">
        <p14:creationId xmlns:p14="http://schemas.microsoft.com/office/powerpoint/2010/main" val="3256509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Apprenticeships / Employment</a:t>
            </a:r>
            <a:endParaRPr lang="en-GB" dirty="0"/>
          </a:p>
        </p:txBody>
      </p:sp>
      <p:pic>
        <p:nvPicPr>
          <p:cNvPr id="4" name="Picture 3"/>
          <p:cNvPicPr>
            <a:picLocks noChangeAspect="1"/>
          </p:cNvPicPr>
          <p:nvPr/>
        </p:nvPicPr>
        <p:blipFill>
          <a:blip r:embed="rId2"/>
          <a:stretch>
            <a:fillRect/>
          </a:stretch>
        </p:blipFill>
        <p:spPr>
          <a:xfrm>
            <a:off x="2977113" y="1883872"/>
            <a:ext cx="6237774" cy="4148121"/>
          </a:xfrm>
          <a:prstGeom prst="rect">
            <a:avLst/>
          </a:prstGeom>
        </p:spPr>
      </p:pic>
    </p:spTree>
    <p:extLst>
      <p:ext uri="{BB962C8B-B14F-4D97-AF65-F5344CB8AC3E}">
        <p14:creationId xmlns:p14="http://schemas.microsoft.com/office/powerpoint/2010/main" val="119777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824"/>
            <a:ext cx="10515600" cy="1325563"/>
          </a:xfrm>
        </p:spPr>
        <p:txBody>
          <a:bodyPr/>
          <a:lstStyle/>
          <a:p>
            <a:r>
              <a:rPr lang="en-GB" b="1" u="sng" dirty="0"/>
              <a:t>What are Apprenticeships</a:t>
            </a:r>
            <a:r>
              <a:rPr lang="en-GB" b="1" u="sng" dirty="0" smtClean="0"/>
              <a:t>?</a:t>
            </a:r>
            <a:endParaRPr lang="en-GB" dirty="0"/>
          </a:p>
        </p:txBody>
      </p:sp>
      <p:sp>
        <p:nvSpPr>
          <p:cNvPr id="3" name="Content Placeholder 2"/>
          <p:cNvSpPr>
            <a:spLocks noGrp="1"/>
          </p:cNvSpPr>
          <p:nvPr>
            <p:ph idx="1"/>
          </p:nvPr>
        </p:nvSpPr>
        <p:spPr>
          <a:xfrm>
            <a:off x="838200" y="2176529"/>
            <a:ext cx="10515600" cy="4000433"/>
          </a:xfrm>
        </p:spPr>
        <p:txBody>
          <a:bodyPr>
            <a:normAutofit lnSpcReduction="10000"/>
          </a:bodyPr>
          <a:lstStyle/>
          <a:p>
            <a:r>
              <a:rPr lang="en-GB" dirty="0" smtClean="0"/>
              <a:t>An </a:t>
            </a:r>
            <a:r>
              <a:rPr lang="en-GB" dirty="0"/>
              <a:t>Apprenticeship is a real job with training so you can earn while you learn and get recognised qualifications as you go. </a:t>
            </a:r>
            <a:endParaRPr lang="en-GB" dirty="0" smtClean="0"/>
          </a:p>
          <a:p>
            <a:endParaRPr lang="en-GB" dirty="0"/>
          </a:p>
          <a:p>
            <a:r>
              <a:rPr lang="en-GB" dirty="0" smtClean="0"/>
              <a:t>If </a:t>
            </a:r>
            <a:r>
              <a:rPr lang="en-GB" dirty="0"/>
              <a:t>you live in England, are over 16 and not in full-time education, you can apply. </a:t>
            </a:r>
            <a:endParaRPr lang="en-GB" dirty="0" smtClean="0"/>
          </a:p>
          <a:p>
            <a:endParaRPr lang="en-GB" dirty="0"/>
          </a:p>
          <a:p>
            <a:r>
              <a:rPr lang="en-GB" dirty="0" smtClean="0"/>
              <a:t>They </a:t>
            </a:r>
            <a:r>
              <a:rPr lang="en-GB" dirty="0"/>
              <a:t>take between one and four years to complete and cover 1,200 job roles, in a range of industries, from engineering to financial advice, veterinary nursing to accountancy.</a:t>
            </a:r>
          </a:p>
          <a:p>
            <a:endParaRPr lang="en-GB" dirty="0"/>
          </a:p>
        </p:txBody>
      </p:sp>
    </p:spTree>
    <p:extLst>
      <p:ext uri="{BB962C8B-B14F-4D97-AF65-F5344CB8AC3E}">
        <p14:creationId xmlns:p14="http://schemas.microsoft.com/office/powerpoint/2010/main" val="1415954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What are Higher </a:t>
            </a:r>
            <a:r>
              <a:rPr lang="en-GB" b="1" u="sng" dirty="0" smtClean="0"/>
              <a:t>Apprenticeships?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 </a:t>
            </a:r>
            <a:r>
              <a:rPr lang="en-GB" dirty="0"/>
              <a:t>Higher Apprenticeship incorporates a work-based learning programme and leads to a nationally recognised qualification at Level 4 and </a:t>
            </a:r>
            <a:r>
              <a:rPr lang="en-GB" dirty="0" smtClean="0"/>
              <a:t>above:</a:t>
            </a:r>
          </a:p>
          <a:p>
            <a:endParaRPr lang="en-GB" dirty="0"/>
          </a:p>
          <a:p>
            <a:pPr lvl="0"/>
            <a:r>
              <a:rPr lang="en-GB" b="1" dirty="0"/>
              <a:t>a Level 4 and 5 </a:t>
            </a:r>
            <a:r>
              <a:rPr lang="en-GB" dirty="0"/>
              <a:t>is equivalent to a higher education certificate, higher education diploma or a foundation degree </a:t>
            </a:r>
          </a:p>
          <a:p>
            <a:pPr lvl="0"/>
            <a:r>
              <a:rPr lang="en-GB" b="1" dirty="0"/>
              <a:t>a Level 6 </a:t>
            </a:r>
            <a:r>
              <a:rPr lang="en-GB" dirty="0"/>
              <a:t>is equivalent to a bachelor degree </a:t>
            </a:r>
          </a:p>
          <a:p>
            <a:pPr lvl="0"/>
            <a:r>
              <a:rPr lang="en-GB" b="1" dirty="0"/>
              <a:t>a Level 7 </a:t>
            </a:r>
            <a:r>
              <a:rPr lang="en-GB" dirty="0"/>
              <a:t>is equivalent to a master’s degree</a:t>
            </a:r>
          </a:p>
          <a:p>
            <a:pPr marL="0" indent="0">
              <a:buNone/>
            </a:pPr>
            <a:endParaRPr lang="en-GB" dirty="0" smtClean="0">
              <a:effectLst/>
            </a:endParaRPr>
          </a:p>
          <a:p>
            <a:r>
              <a:rPr lang="en-GB" dirty="0"/>
              <a:t>They offer a new work-based route into professions which have traditionally been the preserve of graduates. Over 40 different subjects are currently covered, ranging from commercial airline piloting to legal services, representing hundreds of job roles.</a:t>
            </a:r>
          </a:p>
          <a:p>
            <a:endParaRPr lang="en-GB" dirty="0"/>
          </a:p>
        </p:txBody>
      </p:sp>
    </p:spTree>
    <p:extLst>
      <p:ext uri="{BB962C8B-B14F-4D97-AF65-F5344CB8AC3E}">
        <p14:creationId xmlns:p14="http://schemas.microsoft.com/office/powerpoint/2010/main" val="25918294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2703"/>
            <a:ext cx="10515600" cy="1325563"/>
          </a:xfrm>
        </p:spPr>
        <p:txBody>
          <a:bodyPr/>
          <a:lstStyle/>
          <a:p>
            <a:r>
              <a:rPr lang="en-GB" b="1" u="sng" dirty="0"/>
              <a:t>What are Traineeships</a:t>
            </a:r>
            <a:r>
              <a:rPr lang="en-GB" b="1" u="sng" dirty="0" smtClean="0"/>
              <a:t>?</a:t>
            </a:r>
            <a:endParaRPr lang="en-GB" dirty="0"/>
          </a:p>
        </p:txBody>
      </p:sp>
      <p:sp>
        <p:nvSpPr>
          <p:cNvPr id="3" name="Content Placeholder 2"/>
          <p:cNvSpPr>
            <a:spLocks noGrp="1"/>
          </p:cNvSpPr>
          <p:nvPr>
            <p:ph idx="1"/>
          </p:nvPr>
        </p:nvSpPr>
        <p:spPr>
          <a:xfrm>
            <a:off x="838200" y="2228045"/>
            <a:ext cx="10515600" cy="3948918"/>
          </a:xfrm>
        </p:spPr>
        <p:txBody>
          <a:bodyPr/>
          <a:lstStyle/>
          <a:p>
            <a:r>
              <a:rPr lang="en-GB" dirty="0" smtClean="0"/>
              <a:t>If </a:t>
            </a:r>
            <a:r>
              <a:rPr lang="en-GB" dirty="0"/>
              <a:t>you're interested in an Apprenticeship but need more skills and experience in order to get onto one, a Traineeship could be for you. </a:t>
            </a:r>
            <a:endParaRPr lang="en-GB" dirty="0" smtClean="0"/>
          </a:p>
          <a:p>
            <a:endParaRPr lang="en-GB" dirty="0"/>
          </a:p>
          <a:p>
            <a:r>
              <a:rPr lang="en-GB" dirty="0" smtClean="0"/>
              <a:t>A </a:t>
            </a:r>
            <a:r>
              <a:rPr lang="en-GB" dirty="0"/>
              <a:t>Traineeship can last anything from six weeks to six months and is a work placement that combines work experience with skills training. </a:t>
            </a:r>
          </a:p>
          <a:p>
            <a:endParaRPr lang="en-GB" dirty="0"/>
          </a:p>
        </p:txBody>
      </p:sp>
    </p:spTree>
    <p:extLst>
      <p:ext uri="{BB962C8B-B14F-4D97-AF65-F5344CB8AC3E}">
        <p14:creationId xmlns:p14="http://schemas.microsoft.com/office/powerpoint/2010/main" val="4016048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Where to start?</a:t>
            </a:r>
            <a:endParaRPr lang="en-GB" dirty="0"/>
          </a:p>
        </p:txBody>
      </p:sp>
      <p:sp>
        <p:nvSpPr>
          <p:cNvPr id="3" name="Content Placeholder 2"/>
          <p:cNvSpPr>
            <a:spLocks noGrp="1"/>
          </p:cNvSpPr>
          <p:nvPr>
            <p:ph idx="1"/>
          </p:nvPr>
        </p:nvSpPr>
        <p:spPr/>
        <p:txBody>
          <a:bodyPr/>
          <a:lstStyle/>
          <a:p>
            <a:r>
              <a:rPr lang="en-GB" dirty="0" smtClean="0">
                <a:hlinkClick r:id="rId2"/>
              </a:rPr>
              <a:t>www.plotr.co.uk</a:t>
            </a:r>
            <a:r>
              <a:rPr lang="en-GB" dirty="0" smtClean="0"/>
              <a:t> (Comprehensive careers quiz)</a:t>
            </a:r>
          </a:p>
          <a:p>
            <a:endParaRPr lang="en-GB" dirty="0"/>
          </a:p>
          <a:p>
            <a:r>
              <a:rPr lang="en-GB" dirty="0" smtClean="0">
                <a:hlinkClick r:id="rId3"/>
              </a:rPr>
              <a:t>https://nationalcareersservice.direct.gov.uk</a:t>
            </a:r>
            <a:r>
              <a:rPr lang="en-GB" dirty="0" smtClean="0"/>
              <a:t> (Comprehensive career advice – online and telephone number to free adviser):</a:t>
            </a:r>
          </a:p>
          <a:p>
            <a:r>
              <a:rPr lang="en-GB" b="1" dirty="0" smtClean="0"/>
              <a:t>0800 100 900</a:t>
            </a:r>
          </a:p>
          <a:p>
            <a:endParaRPr lang="en-GB" dirty="0"/>
          </a:p>
          <a:p>
            <a:r>
              <a:rPr lang="en-GB" dirty="0" smtClean="0">
                <a:hlinkClick r:id="rId4"/>
              </a:rPr>
              <a:t>www.careerpilot.org.uk</a:t>
            </a:r>
            <a:r>
              <a:rPr lang="en-GB" dirty="0" smtClean="0"/>
              <a:t> (Comprehensive guide to different industries / sectors).</a:t>
            </a:r>
          </a:p>
          <a:p>
            <a:endParaRPr lang="en-GB" dirty="0" smtClean="0"/>
          </a:p>
          <a:p>
            <a:endParaRPr lang="en-GB" dirty="0"/>
          </a:p>
        </p:txBody>
      </p:sp>
    </p:spTree>
    <p:extLst>
      <p:ext uri="{BB962C8B-B14F-4D97-AF65-F5344CB8AC3E}">
        <p14:creationId xmlns:p14="http://schemas.microsoft.com/office/powerpoint/2010/main" val="3904469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How do I search for apprenticeships?</a:t>
            </a:r>
            <a:endParaRPr lang="en-GB" b="1" u="sng" dirty="0"/>
          </a:p>
        </p:txBody>
      </p:sp>
      <p:sp>
        <p:nvSpPr>
          <p:cNvPr id="3" name="Content Placeholder 2"/>
          <p:cNvSpPr>
            <a:spLocks noGrp="1"/>
          </p:cNvSpPr>
          <p:nvPr>
            <p:ph idx="1"/>
          </p:nvPr>
        </p:nvSpPr>
        <p:spPr/>
        <p:txBody>
          <a:bodyPr/>
          <a:lstStyle/>
          <a:p>
            <a:pPr lvl="0"/>
            <a:r>
              <a:rPr lang="en-GB" b="1" u="sng" dirty="0">
                <a:hlinkClick r:id="rId2"/>
              </a:rPr>
              <a:t>http://www.apprenticeships.org.uk</a:t>
            </a:r>
            <a:endParaRPr lang="en-GB" dirty="0"/>
          </a:p>
          <a:p>
            <a:pPr marL="0" indent="0">
              <a:buNone/>
            </a:pPr>
            <a:endParaRPr lang="en-GB" dirty="0" smtClean="0">
              <a:effectLst/>
            </a:endParaRPr>
          </a:p>
          <a:p>
            <a:pPr lvl="0"/>
            <a:r>
              <a:rPr lang="en-GB" dirty="0"/>
              <a:t>The above website will automatically take you here once you start searching for vacancies/applying: </a:t>
            </a:r>
            <a:r>
              <a:rPr lang="en-GB" u="sng" dirty="0">
                <a:hlinkClick r:id="rId3"/>
              </a:rPr>
              <a:t>(</a:t>
            </a:r>
            <a:r>
              <a:rPr lang="en-GB" b="1" u="sng" dirty="0">
                <a:hlinkClick r:id="rId3"/>
              </a:rPr>
              <a:t>https://apprenticeshipvacancymatchingservice.lsc.gov.uk</a:t>
            </a:r>
            <a:r>
              <a:rPr lang="en-GB" b="1" dirty="0"/>
              <a:t>)</a:t>
            </a:r>
            <a:endParaRPr lang="en-GB" dirty="0"/>
          </a:p>
          <a:p>
            <a:endParaRPr lang="en-GB" dirty="0"/>
          </a:p>
        </p:txBody>
      </p:sp>
    </p:spTree>
    <p:extLst>
      <p:ext uri="{BB962C8B-B14F-4D97-AF65-F5344CB8AC3E}">
        <p14:creationId xmlns:p14="http://schemas.microsoft.com/office/powerpoint/2010/main" val="21657122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How do I search for apprenticeships</a:t>
            </a:r>
            <a:r>
              <a:rPr lang="en-GB" b="1" u="sng" dirty="0" smtClean="0"/>
              <a:t>?</a:t>
            </a:r>
            <a:endParaRPr lang="en-GB" dirty="0"/>
          </a:p>
        </p:txBody>
      </p:sp>
      <p:sp>
        <p:nvSpPr>
          <p:cNvPr id="3" name="Content Placeholder 2"/>
          <p:cNvSpPr>
            <a:spLocks noGrp="1"/>
          </p:cNvSpPr>
          <p:nvPr>
            <p:ph idx="1"/>
          </p:nvPr>
        </p:nvSpPr>
        <p:spPr/>
        <p:txBody>
          <a:bodyPr/>
          <a:lstStyle/>
          <a:p>
            <a:pPr lvl="0"/>
            <a:r>
              <a:rPr lang="en-GB" dirty="0" smtClean="0"/>
              <a:t>Home</a:t>
            </a:r>
            <a:r>
              <a:rPr lang="en-GB" dirty="0"/>
              <a:t>: </a:t>
            </a:r>
            <a:r>
              <a:rPr lang="en-GB" u="sng" dirty="0">
                <a:hlinkClick r:id="rId2"/>
              </a:rPr>
              <a:t>www.apprenticeship.org</a:t>
            </a:r>
            <a:endParaRPr lang="en-GB" dirty="0"/>
          </a:p>
          <a:p>
            <a:pPr lvl="0"/>
            <a:r>
              <a:rPr lang="en-GB" dirty="0"/>
              <a:t>‘Apprenticeships’</a:t>
            </a:r>
          </a:p>
          <a:p>
            <a:r>
              <a:rPr lang="en-GB" dirty="0"/>
              <a:t>‘Get more information’</a:t>
            </a:r>
          </a:p>
          <a:p>
            <a:pPr lvl="1"/>
            <a:r>
              <a:rPr lang="en-GB" dirty="0"/>
              <a:t>‘Apply for vacancies’</a:t>
            </a:r>
          </a:p>
          <a:p>
            <a:r>
              <a:rPr lang="en-GB" dirty="0"/>
              <a:t>Enter: Keyword (e.g. sports, journalism, accounting, social work)</a:t>
            </a:r>
          </a:p>
          <a:p>
            <a:r>
              <a:rPr lang="en-GB" dirty="0"/>
              <a:t>	Location (e.g. Nottingham / Nottinghamshire)</a:t>
            </a:r>
          </a:p>
          <a:p>
            <a:endParaRPr lang="en-GB" dirty="0"/>
          </a:p>
        </p:txBody>
      </p:sp>
    </p:spTree>
    <p:extLst>
      <p:ext uri="{BB962C8B-B14F-4D97-AF65-F5344CB8AC3E}">
        <p14:creationId xmlns:p14="http://schemas.microsoft.com/office/powerpoint/2010/main" val="153190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smtClean="0"/>
              <a:t>Entry requirements – which ones are open to me?</a:t>
            </a:r>
            <a:endParaRPr lang="en-GB" sz="4000" b="1" u="sng" dirty="0"/>
          </a:p>
        </p:txBody>
      </p:sp>
      <p:sp>
        <p:nvSpPr>
          <p:cNvPr id="6" name="TextBox 5"/>
          <p:cNvSpPr txBox="1"/>
          <p:nvPr/>
        </p:nvSpPr>
        <p:spPr>
          <a:xfrm>
            <a:off x="6314225" y="1700808"/>
            <a:ext cx="3888432" cy="4801314"/>
          </a:xfrm>
          <a:prstGeom prst="rect">
            <a:avLst/>
          </a:prstGeom>
          <a:noFill/>
        </p:spPr>
        <p:txBody>
          <a:bodyPr wrap="square" rtlCol="0">
            <a:spAutoFit/>
          </a:bodyPr>
          <a:lstStyle/>
          <a:p>
            <a:pPr marL="285750" indent="-285750">
              <a:buFont typeface="Arial" panose="020B0604020202020204" pitchFamily="34" charset="0"/>
              <a:buChar char="•"/>
            </a:pPr>
            <a:r>
              <a:rPr lang="en-GB" dirty="0"/>
              <a:t>Very wide range of apprenticeships.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‘Higher apprenticeships’ gain participants qualifications that are the equivalent of degrees OR even higher – the equivalent of masters level qualifications.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general, apprenticeships range from entry requirements A*AA to  very few formal qualifications – it is totally dependent on what you are applying for.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As such, once again, they are really open to everyone, it is whether you want to do them.</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5" y="2348880"/>
            <a:ext cx="3729683" cy="2481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27623" y="5185644"/>
            <a:ext cx="2657525" cy="461665"/>
          </a:xfrm>
          <a:prstGeom prst="rect">
            <a:avLst/>
          </a:prstGeom>
          <a:noFill/>
        </p:spPr>
        <p:txBody>
          <a:bodyPr wrap="square" rtlCol="0">
            <a:spAutoFit/>
          </a:bodyPr>
          <a:lstStyle/>
          <a:p>
            <a:r>
              <a:rPr lang="en-GB" sz="2400" dirty="0"/>
              <a:t>2. Apprenticeship?</a:t>
            </a:r>
          </a:p>
        </p:txBody>
      </p:sp>
    </p:spTree>
    <p:extLst>
      <p:ext uri="{BB962C8B-B14F-4D97-AF65-F5344CB8AC3E}">
        <p14:creationId xmlns:p14="http://schemas.microsoft.com/office/powerpoint/2010/main" val="19261724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How do I search for higher apprenticeships</a:t>
            </a:r>
            <a:r>
              <a:rPr lang="en-GB" b="1" u="sng" dirty="0" smtClean="0"/>
              <a:t>?</a:t>
            </a:r>
            <a:endParaRPr lang="en-GB" dirty="0"/>
          </a:p>
        </p:txBody>
      </p:sp>
      <p:sp>
        <p:nvSpPr>
          <p:cNvPr id="3" name="Content Placeholder 2"/>
          <p:cNvSpPr>
            <a:spLocks noGrp="1"/>
          </p:cNvSpPr>
          <p:nvPr>
            <p:ph idx="1"/>
          </p:nvPr>
        </p:nvSpPr>
        <p:spPr/>
        <p:txBody>
          <a:bodyPr/>
          <a:lstStyle/>
          <a:p>
            <a:pPr lvl="0"/>
            <a:r>
              <a:rPr lang="en-GB" dirty="0" smtClean="0"/>
              <a:t>Home</a:t>
            </a:r>
            <a:r>
              <a:rPr lang="en-GB" dirty="0"/>
              <a:t>: </a:t>
            </a:r>
            <a:r>
              <a:rPr lang="en-GB" u="sng" dirty="0">
                <a:hlinkClick r:id="rId2"/>
              </a:rPr>
              <a:t>www.apprenticeship.org</a:t>
            </a:r>
            <a:endParaRPr lang="en-GB" dirty="0"/>
          </a:p>
          <a:p>
            <a:pPr lvl="0"/>
            <a:r>
              <a:rPr lang="en-GB" dirty="0"/>
              <a:t>Apprenticeships’</a:t>
            </a:r>
          </a:p>
          <a:p>
            <a:r>
              <a:rPr lang="en-GB" dirty="0"/>
              <a:t>‘Get more information’</a:t>
            </a:r>
          </a:p>
          <a:p>
            <a:pPr lvl="1"/>
            <a:r>
              <a:rPr lang="en-GB" dirty="0"/>
              <a:t>‘Apply for vacancies’</a:t>
            </a:r>
          </a:p>
          <a:p>
            <a:r>
              <a:rPr lang="en-GB" b="1" dirty="0"/>
              <a:t>Enter: Keyword = ‘Higher’</a:t>
            </a:r>
            <a:endParaRPr lang="en-GB" dirty="0"/>
          </a:p>
          <a:p>
            <a:r>
              <a:rPr lang="en-GB" b="1" dirty="0"/>
              <a:t>Then filter through the results looking for those that state they are ‘higher apprenticeships’</a:t>
            </a:r>
            <a:endParaRPr lang="en-GB" dirty="0"/>
          </a:p>
          <a:p>
            <a:endParaRPr lang="en-GB" dirty="0"/>
          </a:p>
        </p:txBody>
      </p:sp>
    </p:spTree>
    <p:extLst>
      <p:ext uri="{BB962C8B-B14F-4D97-AF65-F5344CB8AC3E}">
        <p14:creationId xmlns:p14="http://schemas.microsoft.com/office/powerpoint/2010/main" val="3525429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Apprenticeship providers</a:t>
            </a:r>
            <a:endParaRPr lang="en-GB" b="1" u="sng" dirty="0"/>
          </a:p>
        </p:txBody>
      </p:sp>
      <p:sp>
        <p:nvSpPr>
          <p:cNvPr id="3" name="Content Placeholder 2"/>
          <p:cNvSpPr>
            <a:spLocks noGrp="1"/>
          </p:cNvSpPr>
          <p:nvPr>
            <p:ph idx="1"/>
          </p:nvPr>
        </p:nvSpPr>
        <p:spPr/>
        <p:txBody>
          <a:bodyPr>
            <a:normAutofit fontScale="92500" lnSpcReduction="10000"/>
          </a:bodyPr>
          <a:lstStyle/>
          <a:p>
            <a:r>
              <a:rPr lang="en-GB" dirty="0" smtClean="0"/>
              <a:t>Government funding means that there are recruitment agencies set up solely to help young people secure apprenticeships and jobs.</a:t>
            </a:r>
          </a:p>
          <a:p>
            <a:endParaRPr lang="en-GB" dirty="0" smtClean="0"/>
          </a:p>
          <a:p>
            <a:r>
              <a:rPr lang="en-GB" dirty="0" smtClean="0"/>
              <a:t>These organisations only get paid if the students secures the apprenticeship / job and remains in it for one year.</a:t>
            </a:r>
          </a:p>
          <a:p>
            <a:endParaRPr lang="en-GB" dirty="0" smtClean="0"/>
          </a:p>
          <a:p>
            <a:r>
              <a:rPr lang="en-GB" dirty="0" smtClean="0"/>
              <a:t>This means:</a:t>
            </a:r>
          </a:p>
          <a:p>
            <a:pPr>
              <a:buFontTx/>
              <a:buChar char="-"/>
            </a:pPr>
            <a:r>
              <a:rPr lang="en-GB" dirty="0" smtClean="0"/>
              <a:t>Support finding opportunities</a:t>
            </a:r>
          </a:p>
          <a:p>
            <a:pPr>
              <a:buFontTx/>
              <a:buChar char="-"/>
            </a:pPr>
            <a:r>
              <a:rPr lang="en-GB" dirty="0" smtClean="0"/>
              <a:t>Support applying</a:t>
            </a:r>
          </a:p>
          <a:p>
            <a:pPr>
              <a:buFontTx/>
              <a:buChar char="-"/>
            </a:pPr>
            <a:r>
              <a:rPr lang="en-GB" dirty="0" smtClean="0"/>
              <a:t>Support throughout the first year</a:t>
            </a:r>
            <a:endParaRPr lang="en-GB" dirty="0"/>
          </a:p>
        </p:txBody>
      </p:sp>
    </p:spTree>
    <p:extLst>
      <p:ext uri="{BB962C8B-B14F-4D97-AF65-F5344CB8AC3E}">
        <p14:creationId xmlns:p14="http://schemas.microsoft.com/office/powerpoint/2010/main" val="1505631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Apprenticeship providers</a:t>
            </a:r>
            <a:endParaRPr lang="en-GB" dirty="0"/>
          </a:p>
        </p:txBody>
      </p:sp>
      <p:pic>
        <p:nvPicPr>
          <p:cNvPr id="5" name="Picture 4"/>
          <p:cNvPicPr>
            <a:picLocks noChangeAspect="1"/>
          </p:cNvPicPr>
          <p:nvPr/>
        </p:nvPicPr>
        <p:blipFill>
          <a:blip r:embed="rId2"/>
          <a:stretch>
            <a:fillRect/>
          </a:stretch>
        </p:blipFill>
        <p:spPr>
          <a:xfrm>
            <a:off x="2768957" y="1358840"/>
            <a:ext cx="7188289" cy="5191542"/>
          </a:xfrm>
          <a:prstGeom prst="rect">
            <a:avLst/>
          </a:prstGeom>
        </p:spPr>
      </p:pic>
    </p:spTree>
    <p:extLst>
      <p:ext uri="{BB962C8B-B14F-4D97-AF65-F5344CB8AC3E}">
        <p14:creationId xmlns:p14="http://schemas.microsoft.com/office/powerpoint/2010/main" val="947600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Apprenticeships/Employment:</a:t>
            </a:r>
            <a:r>
              <a:rPr lang="en-GB" dirty="0" smtClean="0"/>
              <a:t> How to sign up with recruitment agencies</a:t>
            </a:r>
            <a:endParaRPr lang="en-GB" b="1" dirty="0">
              <a:solidFill>
                <a:srgbClr val="0070C0"/>
              </a:solidFill>
            </a:endParaRPr>
          </a:p>
        </p:txBody>
      </p:sp>
      <p:pic>
        <p:nvPicPr>
          <p:cNvPr id="6" name="Picture 5"/>
          <p:cNvPicPr>
            <a:picLocks noChangeAspect="1"/>
          </p:cNvPicPr>
          <p:nvPr/>
        </p:nvPicPr>
        <p:blipFill>
          <a:blip r:embed="rId2"/>
          <a:stretch>
            <a:fillRect/>
          </a:stretch>
        </p:blipFill>
        <p:spPr>
          <a:xfrm>
            <a:off x="1097280" y="2090689"/>
            <a:ext cx="2082279" cy="1499241"/>
          </a:xfrm>
          <a:prstGeom prst="rect">
            <a:avLst/>
          </a:prstGeom>
        </p:spPr>
      </p:pic>
      <p:pic>
        <p:nvPicPr>
          <p:cNvPr id="7" name="Picture 6"/>
          <p:cNvPicPr>
            <a:picLocks noChangeAspect="1"/>
          </p:cNvPicPr>
          <p:nvPr/>
        </p:nvPicPr>
        <p:blipFill>
          <a:blip r:embed="rId3"/>
          <a:stretch>
            <a:fillRect/>
          </a:stretch>
        </p:blipFill>
        <p:spPr>
          <a:xfrm>
            <a:off x="8898094" y="2270543"/>
            <a:ext cx="2361241" cy="810459"/>
          </a:xfrm>
          <a:prstGeom prst="rect">
            <a:avLst/>
          </a:prstGeom>
        </p:spPr>
      </p:pic>
      <p:pic>
        <p:nvPicPr>
          <p:cNvPr id="8" name="Picture 7"/>
          <p:cNvPicPr>
            <a:picLocks noChangeAspect="1"/>
          </p:cNvPicPr>
          <p:nvPr/>
        </p:nvPicPr>
        <p:blipFill rotWithShape="1">
          <a:blip r:embed="rId4"/>
          <a:srcRect r="41989" b="-859"/>
          <a:stretch/>
        </p:blipFill>
        <p:spPr>
          <a:xfrm>
            <a:off x="4274098" y="2475087"/>
            <a:ext cx="3158035" cy="532040"/>
          </a:xfrm>
          <a:prstGeom prst="rect">
            <a:avLst/>
          </a:prstGeom>
        </p:spPr>
      </p:pic>
      <p:sp>
        <p:nvSpPr>
          <p:cNvPr id="9" name="TextBox 8"/>
          <p:cNvSpPr txBox="1"/>
          <p:nvPr/>
        </p:nvSpPr>
        <p:spPr>
          <a:xfrm>
            <a:off x="367124" y="3943259"/>
            <a:ext cx="3542590" cy="400110"/>
          </a:xfrm>
          <a:prstGeom prst="rect">
            <a:avLst/>
          </a:prstGeom>
          <a:noFill/>
        </p:spPr>
        <p:txBody>
          <a:bodyPr wrap="square" rtlCol="0">
            <a:spAutoFit/>
          </a:bodyPr>
          <a:lstStyle/>
          <a:p>
            <a:pPr algn="ctr"/>
            <a:r>
              <a:rPr lang="en-GB" sz="2000" dirty="0" smtClean="0"/>
              <a:t>www.positiveoutcomes.org.uk</a:t>
            </a:r>
            <a:endParaRPr lang="en-GB" sz="2000" dirty="0"/>
          </a:p>
        </p:txBody>
      </p:sp>
      <p:sp>
        <p:nvSpPr>
          <p:cNvPr id="10" name="TextBox 9"/>
          <p:cNvSpPr txBox="1"/>
          <p:nvPr/>
        </p:nvSpPr>
        <p:spPr>
          <a:xfrm>
            <a:off x="3714735" y="3943259"/>
            <a:ext cx="3542590" cy="400110"/>
          </a:xfrm>
          <a:prstGeom prst="rect">
            <a:avLst/>
          </a:prstGeom>
          <a:noFill/>
        </p:spPr>
        <p:txBody>
          <a:bodyPr wrap="square" rtlCol="0">
            <a:spAutoFit/>
          </a:bodyPr>
          <a:lstStyle/>
          <a:p>
            <a:pPr algn="ctr"/>
            <a:r>
              <a:rPr lang="en-GB" sz="2000" dirty="0" smtClean="0"/>
              <a:t>www.atem.co.uk</a:t>
            </a:r>
            <a:endParaRPr lang="en-GB" sz="2000" dirty="0"/>
          </a:p>
        </p:txBody>
      </p:sp>
      <p:sp>
        <p:nvSpPr>
          <p:cNvPr id="11" name="Rectangle 10"/>
          <p:cNvSpPr/>
          <p:nvPr/>
        </p:nvSpPr>
        <p:spPr>
          <a:xfrm>
            <a:off x="8898094" y="3894779"/>
            <a:ext cx="2259016" cy="369332"/>
          </a:xfrm>
          <a:prstGeom prst="rect">
            <a:avLst/>
          </a:prstGeom>
        </p:spPr>
        <p:txBody>
          <a:bodyPr wrap="none">
            <a:spAutoFit/>
          </a:bodyPr>
          <a:lstStyle/>
          <a:p>
            <a:r>
              <a:rPr lang="en-GB" dirty="0" smtClean="0"/>
              <a:t>www.prostartuk.co.uk</a:t>
            </a:r>
            <a:endParaRPr lang="en-GB" dirty="0"/>
          </a:p>
        </p:txBody>
      </p:sp>
      <p:sp>
        <p:nvSpPr>
          <p:cNvPr id="3" name="TextBox 2"/>
          <p:cNvSpPr txBox="1"/>
          <p:nvPr/>
        </p:nvSpPr>
        <p:spPr>
          <a:xfrm>
            <a:off x="562102" y="4589028"/>
            <a:ext cx="3152633" cy="1477328"/>
          </a:xfrm>
          <a:prstGeom prst="rect">
            <a:avLst/>
          </a:prstGeom>
          <a:noFill/>
        </p:spPr>
        <p:txBody>
          <a:bodyPr wrap="square" rtlCol="0">
            <a:spAutoFit/>
          </a:bodyPr>
          <a:lstStyle/>
          <a:p>
            <a:pPr marL="342900" indent="-342900">
              <a:buAutoNum type="arabicPeriod"/>
            </a:pPr>
            <a:r>
              <a:rPr lang="en-GB" dirty="0" smtClean="0"/>
              <a:t>Go to website</a:t>
            </a:r>
          </a:p>
          <a:p>
            <a:pPr marL="342900" indent="-342900">
              <a:buAutoNum type="arabicPeriod"/>
            </a:pPr>
            <a:r>
              <a:rPr lang="en-GB" dirty="0" smtClean="0"/>
              <a:t>Click ‘Apprenticeships’</a:t>
            </a:r>
          </a:p>
          <a:p>
            <a:pPr marL="342900" indent="-342900">
              <a:buAutoNum type="arabicPeriod"/>
            </a:pPr>
            <a:r>
              <a:rPr lang="en-GB" dirty="0" smtClean="0"/>
              <a:t>Click ‘Paid to Learn’</a:t>
            </a:r>
          </a:p>
          <a:p>
            <a:pPr marL="342900" indent="-342900">
              <a:buAutoNum type="arabicPeriod"/>
            </a:pPr>
            <a:r>
              <a:rPr lang="en-GB" dirty="0" smtClean="0"/>
              <a:t>Click ‘Register’</a:t>
            </a:r>
          </a:p>
          <a:p>
            <a:pPr marL="342900" indent="-342900">
              <a:buAutoNum type="arabicPeriod"/>
            </a:pPr>
            <a:r>
              <a:rPr lang="en-GB" dirty="0" smtClean="0"/>
              <a:t>Complete form</a:t>
            </a:r>
            <a:endParaRPr lang="en-GB" dirty="0"/>
          </a:p>
        </p:txBody>
      </p:sp>
      <p:sp>
        <p:nvSpPr>
          <p:cNvPr id="12" name="TextBox 11"/>
          <p:cNvSpPr txBox="1"/>
          <p:nvPr/>
        </p:nvSpPr>
        <p:spPr>
          <a:xfrm>
            <a:off x="8538224" y="4582130"/>
            <a:ext cx="3152633" cy="923330"/>
          </a:xfrm>
          <a:prstGeom prst="rect">
            <a:avLst/>
          </a:prstGeom>
          <a:noFill/>
        </p:spPr>
        <p:txBody>
          <a:bodyPr wrap="square" rtlCol="0">
            <a:spAutoFit/>
          </a:bodyPr>
          <a:lstStyle/>
          <a:p>
            <a:pPr marL="342900" indent="-342900">
              <a:buAutoNum type="arabicPeriod"/>
            </a:pPr>
            <a:r>
              <a:rPr lang="en-GB" dirty="0" smtClean="0"/>
              <a:t>Email the team at: </a:t>
            </a:r>
            <a:r>
              <a:rPr lang="en-GB" dirty="0" smtClean="0">
                <a:hlinkClick r:id="rId5"/>
              </a:rPr>
              <a:t>info@prostartuk.co.uk</a:t>
            </a:r>
            <a:endParaRPr lang="en-GB" dirty="0" smtClean="0"/>
          </a:p>
          <a:p>
            <a:pPr marL="342900" indent="-342900">
              <a:buAutoNum type="arabicPeriod"/>
            </a:pPr>
            <a:endParaRPr lang="en-GB" dirty="0" smtClean="0"/>
          </a:p>
        </p:txBody>
      </p:sp>
      <p:sp>
        <p:nvSpPr>
          <p:cNvPr id="13" name="TextBox 12"/>
          <p:cNvSpPr txBox="1"/>
          <p:nvPr/>
        </p:nvSpPr>
        <p:spPr>
          <a:xfrm>
            <a:off x="4550163" y="4582130"/>
            <a:ext cx="3152633" cy="1477328"/>
          </a:xfrm>
          <a:prstGeom prst="rect">
            <a:avLst/>
          </a:prstGeom>
          <a:noFill/>
        </p:spPr>
        <p:txBody>
          <a:bodyPr wrap="square" rtlCol="0">
            <a:spAutoFit/>
          </a:bodyPr>
          <a:lstStyle/>
          <a:p>
            <a:pPr marL="342900" indent="-342900">
              <a:buAutoNum type="arabicPeriod"/>
            </a:pPr>
            <a:r>
              <a:rPr lang="en-GB" dirty="0" smtClean="0"/>
              <a:t>Go to website</a:t>
            </a:r>
          </a:p>
          <a:p>
            <a:pPr marL="342900" indent="-342900">
              <a:buAutoNum type="arabicPeriod"/>
            </a:pPr>
            <a:r>
              <a:rPr lang="en-GB" dirty="0" smtClean="0"/>
              <a:t>Click ‘Application Form’</a:t>
            </a:r>
          </a:p>
          <a:p>
            <a:pPr marL="342900" indent="-342900">
              <a:buAutoNum type="arabicPeriod"/>
            </a:pPr>
            <a:r>
              <a:rPr lang="en-GB" dirty="0" smtClean="0"/>
              <a:t>Click ‘Application Form’ again</a:t>
            </a:r>
          </a:p>
          <a:p>
            <a:pPr marL="342900" indent="-342900">
              <a:buAutoNum type="arabicPeriod"/>
            </a:pPr>
            <a:r>
              <a:rPr lang="en-GB" dirty="0" smtClean="0"/>
              <a:t>Complete form</a:t>
            </a:r>
            <a:endParaRPr lang="en-GB" dirty="0"/>
          </a:p>
        </p:txBody>
      </p:sp>
    </p:spTree>
    <p:extLst>
      <p:ext uri="{BB962C8B-B14F-4D97-AF65-F5344CB8AC3E}">
        <p14:creationId xmlns:p14="http://schemas.microsoft.com/office/powerpoint/2010/main" val="2773499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Apprenticeships/Employment:</a:t>
            </a:r>
            <a:r>
              <a:rPr lang="en-GB" dirty="0" smtClean="0"/>
              <a:t> How to write a CV</a:t>
            </a:r>
            <a:endParaRPr lang="en-GB" b="1" dirty="0">
              <a:solidFill>
                <a:srgbClr val="0070C0"/>
              </a:solidFill>
            </a:endParaRPr>
          </a:p>
        </p:txBody>
      </p:sp>
      <p:sp>
        <p:nvSpPr>
          <p:cNvPr id="4" name="Content Placeholder 3"/>
          <p:cNvSpPr>
            <a:spLocks noGrp="1"/>
          </p:cNvSpPr>
          <p:nvPr>
            <p:ph idx="1"/>
          </p:nvPr>
        </p:nvSpPr>
        <p:spPr>
          <a:xfrm>
            <a:off x="618186" y="1974522"/>
            <a:ext cx="11269014" cy="1090649"/>
          </a:xfrm>
        </p:spPr>
        <p:txBody>
          <a:bodyPr>
            <a:normAutofit fontScale="85000" lnSpcReduction="10000"/>
          </a:bodyPr>
          <a:lstStyle/>
          <a:p>
            <a:pPr>
              <a:buFontTx/>
              <a:buChar char="-"/>
            </a:pPr>
            <a:r>
              <a:rPr lang="en-GB" sz="1600" dirty="0" smtClean="0"/>
              <a:t> </a:t>
            </a:r>
            <a:r>
              <a:rPr lang="en-GB" sz="2200" dirty="0" smtClean="0"/>
              <a:t>Your </a:t>
            </a:r>
            <a:r>
              <a:rPr lang="en-GB" sz="2200" dirty="0"/>
              <a:t>Curriculum Vitae is a list of your </a:t>
            </a:r>
            <a:r>
              <a:rPr lang="en-GB" sz="2200" dirty="0" smtClean="0"/>
              <a:t>achievements/experiences. </a:t>
            </a:r>
            <a:r>
              <a:rPr lang="en-GB" sz="2200" dirty="0"/>
              <a:t>It is essential when applying for jobs</a:t>
            </a:r>
            <a:r>
              <a:rPr lang="en-GB" sz="2200" dirty="0" smtClean="0"/>
              <a:t>.</a:t>
            </a:r>
          </a:p>
          <a:p>
            <a:pPr>
              <a:buFontTx/>
              <a:buChar char="-"/>
            </a:pPr>
            <a:r>
              <a:rPr lang="en-GB" sz="2200" dirty="0"/>
              <a:t> You need an up-to-date CV before you can sign up to some of these apprenticeship/employment agencies</a:t>
            </a:r>
            <a:endParaRPr lang="en-GB" sz="2200" dirty="0" smtClean="0"/>
          </a:p>
          <a:p>
            <a:pPr>
              <a:buFontTx/>
              <a:buChar char="-"/>
            </a:pPr>
            <a:r>
              <a:rPr lang="en-GB" sz="2200" dirty="0"/>
              <a:t> </a:t>
            </a:r>
            <a:r>
              <a:rPr lang="en-GB" sz="2200" dirty="0" smtClean="0"/>
              <a:t>It usually includes the following:</a:t>
            </a:r>
          </a:p>
          <a:p>
            <a:pPr marL="0" indent="0">
              <a:buNone/>
            </a:pPr>
            <a:endParaRPr lang="en-GB" dirty="0"/>
          </a:p>
          <a:p>
            <a:endParaRPr lang="en-GB" dirty="0"/>
          </a:p>
        </p:txBody>
      </p:sp>
      <p:graphicFrame>
        <p:nvGraphicFramePr>
          <p:cNvPr id="6" name="Table 5"/>
          <p:cNvGraphicFramePr>
            <a:graphicFrameLocks noGrp="1"/>
          </p:cNvGraphicFramePr>
          <p:nvPr/>
        </p:nvGraphicFramePr>
        <p:xfrm>
          <a:off x="3193961" y="3205290"/>
          <a:ext cx="5356180" cy="2966720"/>
        </p:xfrm>
        <a:graphic>
          <a:graphicData uri="http://schemas.openxmlformats.org/drawingml/2006/table">
            <a:tbl>
              <a:tblPr firstRow="1" bandRow="1">
                <a:tableStyleId>{5C22544A-7EE6-4342-B048-85BDC9FD1C3A}</a:tableStyleId>
              </a:tblPr>
              <a:tblGrid>
                <a:gridCol w="5356180"/>
              </a:tblGrid>
              <a:tr h="370840">
                <a:tc>
                  <a:txBody>
                    <a:bodyPr/>
                    <a:lstStyle/>
                    <a:p>
                      <a:pPr algn="ctr"/>
                      <a:r>
                        <a:rPr lang="en-GB" b="1" dirty="0" smtClean="0">
                          <a:solidFill>
                            <a:schemeClr val="tx1">
                              <a:lumMod val="95000"/>
                              <a:lumOff val="5000"/>
                            </a:schemeClr>
                          </a:solidFill>
                        </a:rPr>
                        <a:t>Full name and Date of Birth</a:t>
                      </a:r>
                      <a:endParaRPr lang="en-GB" b="1" dirty="0">
                        <a:solidFill>
                          <a:schemeClr val="tx1">
                            <a:lumMod val="95000"/>
                            <a:lumOff val="5000"/>
                          </a:schemeClr>
                        </a:solidFill>
                      </a:endParaRPr>
                    </a:p>
                  </a:txBody>
                  <a:tcPr>
                    <a:solidFill>
                      <a:schemeClr val="accent1">
                        <a:lumMod val="60000"/>
                        <a:lumOff val="40000"/>
                      </a:schemeClr>
                    </a:solidFill>
                  </a:tcPr>
                </a:tc>
              </a:tr>
              <a:tr h="370840">
                <a:tc>
                  <a:txBody>
                    <a:bodyPr/>
                    <a:lstStyle/>
                    <a:p>
                      <a:pPr algn="ctr"/>
                      <a:r>
                        <a:rPr lang="en-GB" b="1" dirty="0" smtClean="0"/>
                        <a:t>Contact</a:t>
                      </a:r>
                      <a:r>
                        <a:rPr lang="en-GB" b="1" baseline="0" dirty="0" smtClean="0"/>
                        <a:t> details (address, phone number, email)</a:t>
                      </a:r>
                      <a:endParaRPr lang="en-GB" b="1" dirty="0"/>
                    </a:p>
                  </a:txBody>
                  <a:tcPr>
                    <a:solidFill>
                      <a:schemeClr val="accent1">
                        <a:lumMod val="60000"/>
                        <a:lumOff val="40000"/>
                      </a:schemeClr>
                    </a:solidFill>
                  </a:tcPr>
                </a:tc>
              </a:tr>
              <a:tr h="370840">
                <a:tc>
                  <a:txBody>
                    <a:bodyPr/>
                    <a:lstStyle/>
                    <a:p>
                      <a:pPr algn="ctr"/>
                      <a:r>
                        <a:rPr lang="en-GB" b="1" dirty="0" smtClean="0"/>
                        <a:t>Personal profile</a:t>
                      </a:r>
                      <a:endParaRPr lang="en-GB" b="1" dirty="0"/>
                    </a:p>
                  </a:txBody>
                  <a:tcPr>
                    <a:solidFill>
                      <a:schemeClr val="accent1">
                        <a:lumMod val="60000"/>
                        <a:lumOff val="4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t>Education and qualifications</a:t>
                      </a:r>
                      <a:endParaRPr lang="en-GB" b="1" dirty="0"/>
                    </a:p>
                  </a:txBody>
                  <a:tcPr>
                    <a:solidFill>
                      <a:schemeClr val="accent1">
                        <a:lumMod val="60000"/>
                        <a:lumOff val="4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t>Other qualifications</a:t>
                      </a:r>
                      <a:endParaRPr lang="en-GB" b="1" dirty="0"/>
                    </a:p>
                  </a:txBody>
                  <a:tcPr>
                    <a:solidFill>
                      <a:schemeClr val="accent1">
                        <a:lumMod val="60000"/>
                        <a:lumOff val="4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t>Work</a:t>
                      </a:r>
                      <a:r>
                        <a:rPr lang="en-GB" b="1" baseline="0" dirty="0" smtClean="0"/>
                        <a:t> experience</a:t>
                      </a:r>
                      <a:endParaRPr lang="en-GB" b="1" dirty="0"/>
                    </a:p>
                  </a:txBody>
                  <a:tcPr>
                    <a:solidFill>
                      <a:schemeClr val="accent1">
                        <a:lumMod val="60000"/>
                        <a:lumOff val="4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t>Additional information</a:t>
                      </a:r>
                      <a:endParaRPr lang="en-GB" b="1" dirty="0"/>
                    </a:p>
                  </a:txBody>
                  <a:tcPr>
                    <a:solidFill>
                      <a:schemeClr val="accent1">
                        <a:lumMod val="60000"/>
                        <a:lumOff val="4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t>Referees</a:t>
                      </a:r>
                      <a:endParaRPr lang="en-GB" b="1" dirty="0"/>
                    </a:p>
                  </a:txBody>
                  <a:tcPr>
                    <a:solidFill>
                      <a:schemeClr val="accent1">
                        <a:lumMod val="60000"/>
                        <a:lumOff val="40000"/>
                      </a:schemeClr>
                    </a:solidFill>
                  </a:tcPr>
                </a:tc>
              </a:tr>
            </a:tbl>
          </a:graphicData>
        </a:graphic>
      </p:graphicFrame>
    </p:spTree>
    <p:extLst>
      <p:ext uri="{BB962C8B-B14F-4D97-AF65-F5344CB8AC3E}">
        <p14:creationId xmlns:p14="http://schemas.microsoft.com/office/powerpoint/2010/main" val="14538132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1">
                    <a:lumMod val="95000"/>
                    <a:lumOff val="5000"/>
                  </a:schemeClr>
                </a:solidFill>
              </a:rPr>
              <a:t>Personal Writing Ideas Generator</a:t>
            </a:r>
            <a:br>
              <a:rPr lang="en-GB" b="1" dirty="0" smtClean="0">
                <a:solidFill>
                  <a:schemeClr val="tx1">
                    <a:lumMod val="95000"/>
                    <a:lumOff val="5000"/>
                  </a:schemeClr>
                </a:solidFill>
              </a:rPr>
            </a:br>
            <a:r>
              <a:rPr lang="en-GB" sz="3100" i="1" dirty="0" smtClean="0">
                <a:solidFill>
                  <a:schemeClr val="tx1">
                    <a:lumMod val="95000"/>
                    <a:lumOff val="5000"/>
                  </a:schemeClr>
                </a:solidFill>
              </a:rPr>
              <a:t>Different template for </a:t>
            </a:r>
            <a:r>
              <a:rPr lang="en-GB" sz="3100" b="1" i="1" dirty="0" smtClean="0">
                <a:solidFill>
                  <a:srgbClr val="FF0000"/>
                </a:solidFill>
              </a:rPr>
              <a:t>apprenticeship/employment (Cover Letter)</a:t>
            </a:r>
            <a:endParaRPr lang="en-GB" b="1" dirty="0">
              <a:solidFill>
                <a:srgbClr val="FF0000"/>
              </a:solidFill>
            </a:endParaRPr>
          </a:p>
        </p:txBody>
      </p:sp>
      <p:sp>
        <p:nvSpPr>
          <p:cNvPr id="3" name="Content Placeholder 2"/>
          <p:cNvSpPr>
            <a:spLocks noGrp="1"/>
          </p:cNvSpPr>
          <p:nvPr>
            <p:ph idx="1"/>
          </p:nvPr>
        </p:nvSpPr>
        <p:spPr>
          <a:xfrm>
            <a:off x="1097280" y="2129069"/>
            <a:ext cx="10058400" cy="4023360"/>
          </a:xfrm>
        </p:spPr>
        <p:txBody>
          <a:bodyPr>
            <a:normAutofit fontScale="92500" lnSpcReduction="20000"/>
          </a:bodyPr>
          <a:lstStyle/>
          <a:p>
            <a:pPr marL="457200" indent="-457200">
              <a:buFont typeface="+mj-lt"/>
              <a:buAutoNum type="arabicPeriod"/>
            </a:pPr>
            <a:r>
              <a:rPr lang="en-GB" dirty="0" smtClean="0"/>
              <a:t>Research the courses/jobs in details</a:t>
            </a:r>
          </a:p>
          <a:p>
            <a:pPr marL="457200" indent="-457200">
              <a:buFont typeface="+mj-lt"/>
              <a:buAutoNum type="arabicPeriod"/>
            </a:pPr>
            <a:r>
              <a:rPr lang="en-GB" dirty="0" smtClean="0"/>
              <a:t>Strong opening sentence/paragraph, making it clear why you have applied for this course/job </a:t>
            </a:r>
            <a:r>
              <a:rPr lang="en-GB" b="1" dirty="0" smtClean="0"/>
              <a:t>(often easiest to do last)</a:t>
            </a:r>
          </a:p>
          <a:p>
            <a:pPr marL="457200" indent="-457200">
              <a:buFont typeface="+mj-lt"/>
              <a:buAutoNum type="arabicPeriod"/>
            </a:pPr>
            <a:r>
              <a:rPr lang="en-GB" dirty="0" smtClean="0"/>
              <a:t>What you will enjoy about this course/job</a:t>
            </a:r>
          </a:p>
          <a:p>
            <a:pPr marL="457200" indent="-457200">
              <a:buFont typeface="+mj-lt"/>
              <a:buAutoNum type="arabicPeriod"/>
            </a:pPr>
            <a:r>
              <a:rPr lang="en-GB" dirty="0" smtClean="0"/>
              <a:t>What subjects/topics you have studies at school that are relevant</a:t>
            </a:r>
          </a:p>
          <a:p>
            <a:pPr marL="457200" indent="-457200">
              <a:buFont typeface="+mj-lt"/>
              <a:buAutoNum type="arabicPeriod"/>
            </a:pPr>
            <a:r>
              <a:rPr lang="en-GB" dirty="0"/>
              <a:t>What academic achievements you can list</a:t>
            </a:r>
          </a:p>
          <a:p>
            <a:pPr marL="457200" indent="-457200">
              <a:buFont typeface="+mj-lt"/>
              <a:buAutoNum type="arabicPeriod"/>
            </a:pPr>
            <a:r>
              <a:rPr lang="en-GB" dirty="0" smtClean="0"/>
              <a:t>What additional work/activities you have done outside of the classroom that are relevant</a:t>
            </a:r>
          </a:p>
          <a:p>
            <a:pPr marL="457200" indent="-457200">
              <a:buFont typeface="+mj-lt"/>
              <a:buAutoNum type="arabicPeriod"/>
            </a:pPr>
            <a:r>
              <a:rPr lang="en-GB" dirty="0" smtClean="0"/>
              <a:t>What experience you have had of independent study/work</a:t>
            </a:r>
          </a:p>
          <a:p>
            <a:pPr marL="457200" indent="-457200">
              <a:buFont typeface="+mj-lt"/>
              <a:buAutoNum type="arabicPeriod"/>
            </a:pPr>
            <a:r>
              <a:rPr lang="en-GB" dirty="0" smtClean="0"/>
              <a:t>What additional enrichment activities you do</a:t>
            </a:r>
          </a:p>
          <a:p>
            <a:endParaRPr lang="en-GB" dirty="0"/>
          </a:p>
        </p:txBody>
      </p:sp>
    </p:spTree>
    <p:extLst>
      <p:ext uri="{BB962C8B-B14F-4D97-AF65-F5344CB8AC3E}">
        <p14:creationId xmlns:p14="http://schemas.microsoft.com/office/powerpoint/2010/main" val="28818350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What should students be doing?</a:t>
            </a:r>
            <a:endParaRPr lang="en-GB" b="1" u="sng" dirty="0"/>
          </a:p>
        </p:txBody>
      </p:sp>
      <p:sp>
        <p:nvSpPr>
          <p:cNvPr id="3" name="Content Placeholder 2"/>
          <p:cNvSpPr>
            <a:spLocks noGrp="1"/>
          </p:cNvSpPr>
          <p:nvPr>
            <p:ph idx="1"/>
          </p:nvPr>
        </p:nvSpPr>
        <p:spPr/>
        <p:txBody>
          <a:bodyPr/>
          <a:lstStyle/>
          <a:p>
            <a:pPr marL="514350" indent="-514350">
              <a:buAutoNum type="arabicPeriod"/>
            </a:pPr>
            <a:r>
              <a:rPr lang="en-GB" dirty="0" smtClean="0"/>
              <a:t>Researching different careers using the resources provided.</a:t>
            </a:r>
          </a:p>
          <a:p>
            <a:pPr marL="514350" indent="-514350">
              <a:buAutoNum type="arabicPeriod"/>
            </a:pPr>
            <a:endParaRPr lang="en-GB" dirty="0"/>
          </a:p>
          <a:p>
            <a:pPr marL="514350" indent="-514350">
              <a:buAutoNum type="arabicPeriod"/>
            </a:pPr>
            <a:r>
              <a:rPr lang="en-GB" dirty="0" smtClean="0"/>
              <a:t>Researching different apprenticeships, getting to know the requirements, what they look for, what you are interested in.</a:t>
            </a:r>
          </a:p>
          <a:p>
            <a:pPr marL="514350" indent="-514350">
              <a:buAutoNum type="arabicPeriod"/>
            </a:pPr>
            <a:endParaRPr lang="en-GB" dirty="0"/>
          </a:p>
          <a:p>
            <a:pPr marL="514350" indent="-514350">
              <a:buAutoNum type="arabicPeriod"/>
            </a:pPr>
            <a:r>
              <a:rPr lang="en-GB" b="1" dirty="0" smtClean="0"/>
              <a:t>Keeping an up-to-date CV.</a:t>
            </a:r>
          </a:p>
          <a:p>
            <a:pPr marL="514350" indent="-514350">
              <a:buAutoNum type="arabicPeriod"/>
            </a:pPr>
            <a:endParaRPr lang="en-GB" b="1" dirty="0"/>
          </a:p>
          <a:p>
            <a:pPr marL="514350" indent="-514350">
              <a:buAutoNum type="arabicPeriod"/>
            </a:pPr>
            <a:r>
              <a:rPr lang="en-GB" dirty="0" smtClean="0"/>
              <a:t>Keeping </a:t>
            </a:r>
            <a:r>
              <a:rPr lang="en-GB" b="1" dirty="0" smtClean="0"/>
              <a:t>a cover letter </a:t>
            </a:r>
            <a:r>
              <a:rPr lang="en-GB" dirty="0" smtClean="0"/>
              <a:t>structure ready.</a:t>
            </a:r>
            <a:endParaRPr lang="en-GB" dirty="0"/>
          </a:p>
        </p:txBody>
      </p:sp>
    </p:spTree>
    <p:extLst>
      <p:ext uri="{BB962C8B-B14F-4D97-AF65-F5344CB8AC3E}">
        <p14:creationId xmlns:p14="http://schemas.microsoft.com/office/powerpoint/2010/main" val="3155806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Interviews</a:t>
            </a:r>
            <a:endParaRPr lang="en-GB" b="1" u="sng" dirty="0"/>
          </a:p>
        </p:txBody>
      </p:sp>
      <p:sp>
        <p:nvSpPr>
          <p:cNvPr id="3" name="Content Placeholder 2"/>
          <p:cNvSpPr>
            <a:spLocks noGrp="1"/>
          </p:cNvSpPr>
          <p:nvPr>
            <p:ph idx="1"/>
          </p:nvPr>
        </p:nvSpPr>
        <p:spPr/>
        <p:txBody>
          <a:bodyPr/>
          <a:lstStyle/>
          <a:p>
            <a:r>
              <a:rPr lang="en-GB" dirty="0" smtClean="0"/>
              <a:t>The interview programme will begin this term.</a:t>
            </a:r>
          </a:p>
          <a:p>
            <a:endParaRPr lang="en-GB" dirty="0"/>
          </a:p>
          <a:p>
            <a:r>
              <a:rPr lang="en-GB" dirty="0" smtClean="0"/>
              <a:t>All students need to be proactive in signing up to it.</a:t>
            </a:r>
          </a:p>
          <a:p>
            <a:endParaRPr lang="en-GB" dirty="0"/>
          </a:p>
          <a:p>
            <a:r>
              <a:rPr lang="en-GB" dirty="0" smtClean="0"/>
              <a:t>Each year we have increased – 50 students were interviewed last year by one of the governors.</a:t>
            </a:r>
          </a:p>
          <a:p>
            <a:endParaRPr lang="en-GB" dirty="0" smtClean="0"/>
          </a:p>
          <a:p>
            <a:r>
              <a:rPr lang="en-GB" dirty="0" smtClean="0"/>
              <a:t>Nevertheless, we want all students to have an interview – but they need to sign up and turn up!</a:t>
            </a:r>
            <a:endParaRPr lang="en-GB" dirty="0"/>
          </a:p>
        </p:txBody>
      </p:sp>
    </p:spTree>
    <p:extLst>
      <p:ext uri="{BB962C8B-B14F-4D97-AF65-F5344CB8AC3E}">
        <p14:creationId xmlns:p14="http://schemas.microsoft.com/office/powerpoint/2010/main" val="24106343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867" y="2786354"/>
            <a:ext cx="10515600" cy="1325563"/>
          </a:xfrm>
        </p:spPr>
        <p:txBody>
          <a:bodyPr/>
          <a:lstStyle/>
          <a:p>
            <a:pPr algn="ctr"/>
            <a:r>
              <a:rPr lang="en-GB" dirty="0" smtClean="0"/>
              <a:t>Thank you for listening.</a:t>
            </a:r>
            <a:endParaRPr lang="en-GB" dirty="0"/>
          </a:p>
        </p:txBody>
      </p:sp>
    </p:spTree>
    <p:extLst>
      <p:ext uri="{BB962C8B-B14F-4D97-AF65-F5344CB8AC3E}">
        <p14:creationId xmlns:p14="http://schemas.microsoft.com/office/powerpoint/2010/main" val="196465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977" y="325285"/>
            <a:ext cx="953768" cy="1446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7127" y="2996952"/>
            <a:ext cx="10612191" cy="634082"/>
          </a:xfrm>
        </p:spPr>
        <p:txBody>
          <a:bodyPr>
            <a:normAutofit fontScale="90000"/>
          </a:bodyPr>
          <a:lstStyle/>
          <a:p>
            <a:r>
              <a:rPr lang="en-GB" b="1" u="sng" dirty="0" smtClean="0"/>
              <a:t>Entry requirements – which ones are open to me?</a:t>
            </a:r>
            <a:endParaRPr lang="en-GB" b="1" u="sng"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777" y="213151"/>
            <a:ext cx="1326004" cy="88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330" y="1163059"/>
            <a:ext cx="1421083" cy="94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055563" y="2315678"/>
            <a:ext cx="2567314" cy="400110"/>
          </a:xfrm>
          <a:prstGeom prst="rect">
            <a:avLst/>
          </a:prstGeom>
          <a:noFill/>
        </p:spPr>
        <p:txBody>
          <a:bodyPr wrap="square" rtlCol="0">
            <a:spAutoFit/>
          </a:bodyPr>
          <a:lstStyle/>
          <a:p>
            <a:r>
              <a:rPr lang="en-GB" sz="2000" dirty="0"/>
              <a:t>3. Art, theatre, dance?</a:t>
            </a: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4876" y="213151"/>
            <a:ext cx="2016224" cy="146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874649" y="1703725"/>
            <a:ext cx="2488801" cy="707886"/>
          </a:xfrm>
          <a:prstGeom prst="rect">
            <a:avLst/>
          </a:prstGeom>
          <a:noFill/>
        </p:spPr>
        <p:txBody>
          <a:bodyPr wrap="square" rtlCol="0">
            <a:spAutoFit/>
          </a:bodyPr>
          <a:lstStyle/>
          <a:p>
            <a:pPr algn="ctr"/>
            <a:r>
              <a:rPr lang="en-GB" sz="2000" dirty="0"/>
              <a:t>4. Further education?</a:t>
            </a:r>
          </a:p>
          <a:p>
            <a:pPr algn="ctr"/>
            <a:r>
              <a:rPr lang="en-GB" sz="2000" dirty="0"/>
              <a:t>Vocational courses</a:t>
            </a:r>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653" y="4180370"/>
            <a:ext cx="2304256" cy="129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889381" y="5783524"/>
            <a:ext cx="2488801" cy="400110"/>
          </a:xfrm>
          <a:prstGeom prst="rect">
            <a:avLst/>
          </a:prstGeom>
          <a:noFill/>
        </p:spPr>
        <p:txBody>
          <a:bodyPr wrap="square" rtlCol="0">
            <a:spAutoFit/>
          </a:bodyPr>
          <a:lstStyle/>
          <a:p>
            <a:pPr algn="ctr"/>
            <a:r>
              <a:rPr lang="en-GB" sz="2000" dirty="0"/>
              <a:t>5. Getting a job?</a:t>
            </a:r>
          </a:p>
        </p:txBody>
      </p:sp>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8520" y="4133018"/>
            <a:ext cx="2941057" cy="138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7874647" y="5824152"/>
            <a:ext cx="2488801" cy="400110"/>
          </a:xfrm>
          <a:prstGeom prst="rect">
            <a:avLst/>
          </a:prstGeom>
          <a:noFill/>
        </p:spPr>
        <p:txBody>
          <a:bodyPr wrap="square" rtlCol="0">
            <a:spAutoFit/>
          </a:bodyPr>
          <a:lstStyle/>
          <a:p>
            <a:pPr algn="ctr"/>
            <a:r>
              <a:rPr lang="en-GB" sz="2000" dirty="0"/>
              <a:t>6. Gap year?</a:t>
            </a:r>
          </a:p>
        </p:txBody>
      </p:sp>
      <p:sp>
        <p:nvSpPr>
          <p:cNvPr id="3" name="TextBox 2"/>
          <p:cNvSpPr txBox="1"/>
          <p:nvPr/>
        </p:nvSpPr>
        <p:spPr>
          <a:xfrm>
            <a:off x="6732746" y="946323"/>
            <a:ext cx="1628836" cy="1200329"/>
          </a:xfrm>
          <a:prstGeom prst="rect">
            <a:avLst/>
          </a:prstGeom>
          <a:noFill/>
        </p:spPr>
        <p:txBody>
          <a:bodyPr wrap="square" rtlCol="0">
            <a:spAutoFit/>
          </a:bodyPr>
          <a:lstStyle/>
          <a:p>
            <a:r>
              <a:rPr lang="en-GB" dirty="0">
                <a:solidFill>
                  <a:srgbClr val="FF0000"/>
                </a:solidFill>
              </a:rPr>
              <a:t>Usually at a minimum ‘C’ in English and Maths</a:t>
            </a:r>
          </a:p>
        </p:txBody>
      </p:sp>
      <p:sp>
        <p:nvSpPr>
          <p:cNvPr id="19" name="TextBox 18"/>
          <p:cNvSpPr txBox="1"/>
          <p:nvPr/>
        </p:nvSpPr>
        <p:spPr>
          <a:xfrm>
            <a:off x="4578769" y="928272"/>
            <a:ext cx="1628836" cy="646331"/>
          </a:xfrm>
          <a:prstGeom prst="rect">
            <a:avLst/>
          </a:prstGeom>
          <a:noFill/>
        </p:spPr>
        <p:txBody>
          <a:bodyPr wrap="square" rtlCol="0">
            <a:spAutoFit/>
          </a:bodyPr>
          <a:lstStyle/>
          <a:p>
            <a:r>
              <a:rPr lang="en-GB" dirty="0">
                <a:solidFill>
                  <a:srgbClr val="FF0000"/>
                </a:solidFill>
              </a:rPr>
              <a:t>Do you have a special talent?</a:t>
            </a:r>
          </a:p>
        </p:txBody>
      </p:sp>
      <p:sp>
        <p:nvSpPr>
          <p:cNvPr id="20" name="TextBox 19"/>
          <p:cNvSpPr txBox="1"/>
          <p:nvPr/>
        </p:nvSpPr>
        <p:spPr>
          <a:xfrm>
            <a:off x="4533202" y="4502394"/>
            <a:ext cx="3013963" cy="646331"/>
          </a:xfrm>
          <a:prstGeom prst="rect">
            <a:avLst/>
          </a:prstGeom>
          <a:noFill/>
        </p:spPr>
        <p:txBody>
          <a:bodyPr wrap="square" rtlCol="0">
            <a:spAutoFit/>
          </a:bodyPr>
          <a:lstStyle/>
          <a:p>
            <a:r>
              <a:rPr lang="en-GB" dirty="0">
                <a:solidFill>
                  <a:srgbClr val="FF0000"/>
                </a:solidFill>
              </a:rPr>
              <a:t>No requirements – totally dependent on what you do…</a:t>
            </a:r>
          </a:p>
        </p:txBody>
      </p:sp>
    </p:spTree>
    <p:extLst>
      <p:ext uri="{BB962C8B-B14F-4D97-AF65-F5344CB8AC3E}">
        <p14:creationId xmlns:p14="http://schemas.microsoft.com/office/powerpoint/2010/main" val="205709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u="sng" dirty="0" smtClean="0"/>
              <a:t>Advantages and disadvantages – which ones appeal to me? </a:t>
            </a:r>
            <a:endParaRPr lang="en-GB" sz="3200" b="1" u="sng" dirty="0"/>
          </a:p>
        </p:txBody>
      </p:sp>
      <p:sp>
        <p:nvSpPr>
          <p:cNvPr id="4" name="TextBox 3"/>
          <p:cNvSpPr txBox="1"/>
          <p:nvPr/>
        </p:nvSpPr>
        <p:spPr>
          <a:xfrm>
            <a:off x="1919536" y="1844824"/>
            <a:ext cx="8424936" cy="523220"/>
          </a:xfrm>
          <a:prstGeom prst="rect">
            <a:avLst/>
          </a:prstGeom>
          <a:noFill/>
        </p:spPr>
        <p:txBody>
          <a:bodyPr wrap="square" rtlCol="0">
            <a:spAutoFit/>
          </a:bodyPr>
          <a:lstStyle/>
          <a:p>
            <a:pPr marL="285750" indent="-285750">
              <a:buFont typeface="Arial" panose="020B0604020202020204" pitchFamily="34" charset="0"/>
              <a:buChar char="•"/>
            </a:pPr>
            <a:r>
              <a:rPr lang="en-GB" sz="2800" dirty="0"/>
              <a:t>For many, the first question is university or not?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604" y="2996952"/>
            <a:ext cx="2488801"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87603" y="4719470"/>
            <a:ext cx="2488801" cy="584775"/>
          </a:xfrm>
          <a:prstGeom prst="rect">
            <a:avLst/>
          </a:prstGeom>
          <a:noFill/>
        </p:spPr>
        <p:txBody>
          <a:bodyPr wrap="square" rtlCol="0">
            <a:spAutoFit/>
          </a:bodyPr>
          <a:lstStyle/>
          <a:p>
            <a:r>
              <a:rPr lang="en-GB" sz="3200" dirty="0"/>
              <a:t>1. University?</a:t>
            </a:r>
          </a:p>
        </p:txBody>
      </p:sp>
      <p:sp>
        <p:nvSpPr>
          <p:cNvPr id="7" name="TextBox 6"/>
          <p:cNvSpPr txBox="1"/>
          <p:nvPr/>
        </p:nvSpPr>
        <p:spPr>
          <a:xfrm>
            <a:off x="1631504" y="3020825"/>
            <a:ext cx="3096344" cy="2862322"/>
          </a:xfrm>
          <a:prstGeom prst="rect">
            <a:avLst/>
          </a:prstGeom>
          <a:noFill/>
        </p:spPr>
        <p:txBody>
          <a:bodyPr wrap="square" rtlCol="0">
            <a:spAutoFit/>
          </a:bodyPr>
          <a:lstStyle/>
          <a:p>
            <a:r>
              <a:rPr lang="en-GB" b="1" u="sng" dirty="0"/>
              <a:t>Advantages?</a:t>
            </a:r>
          </a:p>
          <a:p>
            <a:pPr marL="285750" indent="-285750">
              <a:buFont typeface="Arial" panose="020B0604020202020204" pitchFamily="34" charset="0"/>
              <a:buChar char="•"/>
            </a:pPr>
            <a:r>
              <a:rPr lang="en-GB" dirty="0"/>
              <a:t>Many jobs require a degree</a:t>
            </a:r>
          </a:p>
          <a:p>
            <a:pPr marL="285750" indent="-285750">
              <a:buFont typeface="Arial" panose="020B0604020202020204" pitchFamily="34" charset="0"/>
              <a:buChar char="•"/>
            </a:pPr>
            <a:r>
              <a:rPr lang="en-GB" dirty="0"/>
              <a:t>Many jobs with one pay better</a:t>
            </a:r>
          </a:p>
          <a:p>
            <a:pPr marL="285750" indent="-285750">
              <a:buFont typeface="Arial" panose="020B0604020202020204" pitchFamily="34" charset="0"/>
              <a:buChar char="•"/>
            </a:pPr>
            <a:r>
              <a:rPr lang="en-GB" dirty="0"/>
              <a:t>Keeps options open</a:t>
            </a:r>
          </a:p>
          <a:p>
            <a:pPr marL="285750" indent="-285750">
              <a:buFont typeface="Arial" panose="020B0604020202020204" pitchFamily="34" charset="0"/>
              <a:buChar char="•"/>
            </a:pPr>
            <a:r>
              <a:rPr lang="en-GB" dirty="0"/>
              <a:t>Student loans mean (theoretically) it is open to everyone regardless of money</a:t>
            </a:r>
          </a:p>
          <a:p>
            <a:pPr marL="285750" indent="-285750">
              <a:buFont typeface="Arial" panose="020B0604020202020204" pitchFamily="34" charset="0"/>
              <a:buChar char="•"/>
            </a:pPr>
            <a:r>
              <a:rPr lang="en-GB" dirty="0"/>
              <a:t>Life experience</a:t>
            </a:r>
          </a:p>
        </p:txBody>
      </p:sp>
      <p:sp>
        <p:nvSpPr>
          <p:cNvPr id="8" name="TextBox 7"/>
          <p:cNvSpPr txBox="1"/>
          <p:nvPr/>
        </p:nvSpPr>
        <p:spPr>
          <a:xfrm>
            <a:off x="7553463" y="3020825"/>
            <a:ext cx="2808312" cy="2862322"/>
          </a:xfrm>
          <a:prstGeom prst="rect">
            <a:avLst/>
          </a:prstGeom>
          <a:noFill/>
        </p:spPr>
        <p:txBody>
          <a:bodyPr wrap="square" rtlCol="0">
            <a:spAutoFit/>
          </a:bodyPr>
          <a:lstStyle/>
          <a:p>
            <a:r>
              <a:rPr lang="en-GB" b="1" u="sng" dirty="0"/>
              <a:t>Disadvantages?</a:t>
            </a:r>
          </a:p>
          <a:p>
            <a:pPr marL="285750" indent="-285750">
              <a:buFont typeface="Arial" panose="020B0604020202020204" pitchFamily="34" charset="0"/>
              <a:buChar char="•"/>
            </a:pPr>
            <a:r>
              <a:rPr lang="en-GB" dirty="0"/>
              <a:t>Student loans have got a lot higher - £9000 a year tuition fees (and this doesn’t include living costs)</a:t>
            </a:r>
          </a:p>
          <a:p>
            <a:pPr marL="285750" indent="-285750">
              <a:buFont typeface="Arial" panose="020B0604020202020204" pitchFamily="34" charset="0"/>
              <a:buChar char="•"/>
            </a:pPr>
            <a:r>
              <a:rPr lang="en-GB" dirty="0"/>
              <a:t>Many people do a degree in a subject they don’t need later for the job they choose</a:t>
            </a:r>
          </a:p>
        </p:txBody>
      </p:sp>
    </p:spTree>
    <p:extLst>
      <p:ext uri="{BB962C8B-B14F-4D97-AF65-F5344CB8AC3E}">
        <p14:creationId xmlns:p14="http://schemas.microsoft.com/office/powerpoint/2010/main" val="246444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u="sng" dirty="0" smtClean="0"/>
              <a:t>Advantages and disadvantages – which ones appeal to me? </a:t>
            </a:r>
            <a:endParaRPr lang="en-GB" sz="3200" b="1" u="sng" dirty="0"/>
          </a:p>
        </p:txBody>
      </p:sp>
      <p:sp>
        <p:nvSpPr>
          <p:cNvPr id="4" name="TextBox 3"/>
          <p:cNvSpPr txBox="1"/>
          <p:nvPr/>
        </p:nvSpPr>
        <p:spPr>
          <a:xfrm>
            <a:off x="1919536" y="1844825"/>
            <a:ext cx="8424936" cy="954107"/>
          </a:xfrm>
          <a:prstGeom prst="rect">
            <a:avLst/>
          </a:prstGeom>
          <a:noFill/>
        </p:spPr>
        <p:txBody>
          <a:bodyPr wrap="square" rtlCol="0">
            <a:spAutoFit/>
          </a:bodyPr>
          <a:lstStyle/>
          <a:p>
            <a:pPr marL="457200" indent="-457200">
              <a:buFont typeface="Arial" panose="020B0604020202020204" pitchFamily="34" charset="0"/>
              <a:buChar char="•"/>
            </a:pPr>
            <a:r>
              <a:rPr lang="en-GB" sz="2800" dirty="0"/>
              <a:t>With the growing apprenticeship market, and the wide range of options, it is worth considering these.</a:t>
            </a:r>
          </a:p>
        </p:txBody>
      </p:sp>
      <p:sp>
        <p:nvSpPr>
          <p:cNvPr id="7" name="TextBox 6"/>
          <p:cNvSpPr txBox="1"/>
          <p:nvPr/>
        </p:nvSpPr>
        <p:spPr>
          <a:xfrm>
            <a:off x="1930833" y="3293741"/>
            <a:ext cx="2808312" cy="2031325"/>
          </a:xfrm>
          <a:prstGeom prst="rect">
            <a:avLst/>
          </a:prstGeom>
          <a:noFill/>
        </p:spPr>
        <p:txBody>
          <a:bodyPr wrap="square" rtlCol="0">
            <a:spAutoFit/>
          </a:bodyPr>
          <a:lstStyle/>
          <a:p>
            <a:r>
              <a:rPr lang="en-GB" b="1" u="sng" dirty="0"/>
              <a:t>Advantages?</a:t>
            </a:r>
          </a:p>
          <a:p>
            <a:pPr marL="285750" indent="-285750">
              <a:buFont typeface="Arial" panose="020B0604020202020204" pitchFamily="34" charset="0"/>
              <a:buChar char="•"/>
            </a:pPr>
            <a:r>
              <a:rPr lang="en-GB" dirty="0"/>
              <a:t>Paid while training</a:t>
            </a:r>
          </a:p>
          <a:p>
            <a:pPr marL="285750" indent="-285750">
              <a:buFont typeface="Arial" panose="020B0604020202020204" pitchFamily="34" charset="0"/>
              <a:buChar char="•"/>
            </a:pPr>
            <a:r>
              <a:rPr lang="en-GB" dirty="0"/>
              <a:t>Work experience</a:t>
            </a:r>
          </a:p>
          <a:p>
            <a:pPr marL="285750" indent="-285750">
              <a:buFont typeface="Arial" panose="020B0604020202020204" pitchFamily="34" charset="0"/>
              <a:buChar char="•"/>
            </a:pPr>
            <a:r>
              <a:rPr lang="en-GB" dirty="0"/>
              <a:t>Some are equivalent to or higher than a degree</a:t>
            </a:r>
          </a:p>
          <a:p>
            <a:pPr marL="285750" indent="-285750">
              <a:buFont typeface="Arial" panose="020B0604020202020204" pitchFamily="34" charset="0"/>
              <a:buChar char="•"/>
            </a:pPr>
            <a:r>
              <a:rPr lang="en-GB" dirty="0"/>
              <a:t>More and more available</a:t>
            </a:r>
          </a:p>
          <a:p>
            <a:pPr marL="285750" indent="-285750">
              <a:buFont typeface="Arial" panose="020B0604020202020204" pitchFamily="34" charset="0"/>
              <a:buChar char="•"/>
            </a:pPr>
            <a:endParaRPr lang="en-GB" dirty="0"/>
          </a:p>
        </p:txBody>
      </p:sp>
      <p:sp>
        <p:nvSpPr>
          <p:cNvPr id="8" name="TextBox 7"/>
          <p:cNvSpPr txBox="1"/>
          <p:nvPr/>
        </p:nvSpPr>
        <p:spPr>
          <a:xfrm>
            <a:off x="7553463" y="3237400"/>
            <a:ext cx="2808312" cy="2585323"/>
          </a:xfrm>
          <a:prstGeom prst="rect">
            <a:avLst/>
          </a:prstGeom>
          <a:noFill/>
        </p:spPr>
        <p:txBody>
          <a:bodyPr wrap="square" rtlCol="0">
            <a:spAutoFit/>
          </a:bodyPr>
          <a:lstStyle/>
          <a:p>
            <a:r>
              <a:rPr lang="en-GB" b="1" u="sng" dirty="0"/>
              <a:t>Disadvantages?</a:t>
            </a:r>
          </a:p>
          <a:p>
            <a:pPr marL="285750" indent="-285750">
              <a:buFont typeface="Arial" panose="020B0604020202020204" pitchFamily="34" charset="0"/>
              <a:buChar char="•"/>
            </a:pPr>
            <a:r>
              <a:rPr lang="en-GB" dirty="0"/>
              <a:t>You must be fairly certain this is the job you want as they are all vocational – you can’t train in Boots then become a police officer…</a:t>
            </a:r>
          </a:p>
          <a:p>
            <a:pPr marL="285750" indent="-285750">
              <a:buFont typeface="Arial" panose="020B0604020202020204" pitchFamily="34" charset="0"/>
              <a:buChar char="•"/>
            </a:pPr>
            <a:r>
              <a:rPr lang="en-GB" dirty="0"/>
              <a:t>Miss out on </a:t>
            </a:r>
            <a:r>
              <a:rPr lang="en-GB" dirty="0" err="1"/>
              <a:t>uni</a:t>
            </a:r>
            <a:r>
              <a:rPr lang="en-GB" dirty="0"/>
              <a:t> experience?</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545" y="3284985"/>
            <a:ext cx="2434729" cy="162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739146" y="4981407"/>
            <a:ext cx="2657525" cy="461665"/>
          </a:xfrm>
          <a:prstGeom prst="rect">
            <a:avLst/>
          </a:prstGeom>
          <a:noFill/>
        </p:spPr>
        <p:txBody>
          <a:bodyPr wrap="square" rtlCol="0">
            <a:spAutoFit/>
          </a:bodyPr>
          <a:lstStyle/>
          <a:p>
            <a:r>
              <a:rPr lang="en-GB" sz="2400" dirty="0"/>
              <a:t>2. Apprenticeship?</a:t>
            </a:r>
          </a:p>
        </p:txBody>
      </p:sp>
    </p:spTree>
    <p:extLst>
      <p:ext uri="{BB962C8B-B14F-4D97-AF65-F5344CB8AC3E}">
        <p14:creationId xmlns:p14="http://schemas.microsoft.com/office/powerpoint/2010/main" val="258781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3635</Words>
  <Application>Microsoft Office PowerPoint</Application>
  <PresentationFormat>Widescreen</PresentationFormat>
  <Paragraphs>589</Paragraphs>
  <Slides>68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Calibri Light</vt:lpstr>
      <vt:lpstr>Wingdings</vt:lpstr>
      <vt:lpstr>Office Theme</vt:lpstr>
      <vt:lpstr>Parent Information Evening</vt:lpstr>
      <vt:lpstr>All information will be available on the Toot Hill College website:</vt:lpstr>
      <vt:lpstr>Overview of session:</vt:lpstr>
      <vt:lpstr>What are my options?</vt:lpstr>
      <vt:lpstr>Entry requirements – which ones are open to me?</vt:lpstr>
      <vt:lpstr>Entry requirements – which ones are open to me?</vt:lpstr>
      <vt:lpstr>Entry requirements – which ones are open to me?</vt:lpstr>
      <vt:lpstr>Advantages and disadvantages – which ones appeal to me? </vt:lpstr>
      <vt:lpstr>Advantages and disadvantages – which ones appeal to me? </vt:lpstr>
      <vt:lpstr>Advantages and disadvantages?</vt:lpstr>
      <vt:lpstr>www.ucas.com</vt:lpstr>
      <vt:lpstr>Overview of session:</vt:lpstr>
      <vt:lpstr>1. Deciding whether or not to go to university</vt:lpstr>
      <vt:lpstr>2. Deciding which universities and courses</vt:lpstr>
      <vt:lpstr>Entry requirements and Tariff points</vt:lpstr>
      <vt:lpstr>Entry requirements and Tariff points</vt:lpstr>
      <vt:lpstr>Entry requirements and Tariff points</vt:lpstr>
      <vt:lpstr>Entry requirements and Tariff points</vt:lpstr>
      <vt:lpstr>3. Entry Requirements / Tariff tables - A Levels</vt:lpstr>
      <vt:lpstr>3. Entry Requirements / Tariff tables</vt:lpstr>
      <vt:lpstr>2. Researching courses (on UCAS)</vt:lpstr>
      <vt:lpstr>1. Researching courses WITH some idea?:</vt:lpstr>
      <vt:lpstr>2. Researching courses WITHOUT any idea?:</vt:lpstr>
      <vt:lpstr>Prospectuses</vt:lpstr>
      <vt:lpstr>Open days:</vt:lpstr>
      <vt:lpstr>3. Registering on UCAS</vt:lpstr>
      <vt:lpstr>4. How to register</vt:lpstr>
      <vt:lpstr>What information will you need to register?</vt:lpstr>
      <vt:lpstr>4. Applying on UCAS</vt:lpstr>
      <vt:lpstr>How to Apply:</vt:lpstr>
      <vt:lpstr>What next?</vt:lpstr>
      <vt:lpstr>What next?</vt:lpstr>
      <vt:lpstr>Verify your email address</vt:lpstr>
      <vt:lpstr>What next?</vt:lpstr>
      <vt:lpstr>Your UCAS Reference – Key Points</vt:lpstr>
      <vt:lpstr>Fees</vt:lpstr>
      <vt:lpstr>Deadlines</vt:lpstr>
      <vt:lpstr>Begin applying!</vt:lpstr>
      <vt:lpstr>What is all the information I will need?</vt:lpstr>
      <vt:lpstr>5. Personal Statements</vt:lpstr>
      <vt:lpstr>Personal Statement: The basics</vt:lpstr>
      <vt:lpstr>Personal Statements: What to include?</vt:lpstr>
      <vt:lpstr>6 Top Tips:</vt:lpstr>
      <vt:lpstr>Top Tips:</vt:lpstr>
      <vt:lpstr>Top Tips:</vt:lpstr>
      <vt:lpstr>Top Tips:</vt:lpstr>
      <vt:lpstr>Top Tips:</vt:lpstr>
      <vt:lpstr>Top Tips:</vt:lpstr>
      <vt:lpstr>How can I get started?</vt:lpstr>
      <vt:lpstr>Examples:</vt:lpstr>
      <vt:lpstr>http://tcas.toothillschool.co.uk</vt:lpstr>
      <vt:lpstr>UCAS Helpline number:</vt:lpstr>
      <vt:lpstr>Apprenticeships / Employment</vt:lpstr>
      <vt:lpstr>What are Apprenticeships?</vt:lpstr>
      <vt:lpstr>What are Higher Apprenticeships?</vt:lpstr>
      <vt:lpstr>What are Traineeships?</vt:lpstr>
      <vt:lpstr>Where to start?</vt:lpstr>
      <vt:lpstr>How do I search for apprenticeships?</vt:lpstr>
      <vt:lpstr>How do I search for apprenticeships?</vt:lpstr>
      <vt:lpstr>How do I search for higher apprenticeships?</vt:lpstr>
      <vt:lpstr>Apprenticeship providers</vt:lpstr>
      <vt:lpstr>Apprenticeship providers</vt:lpstr>
      <vt:lpstr>Apprenticeships/Employment: How to sign up with recruitment agencies</vt:lpstr>
      <vt:lpstr>Apprenticeships/Employment: How to write a CV</vt:lpstr>
      <vt:lpstr>Personal Writing Ideas Generator Different template for apprenticeship/employment (Cover Letter)</vt:lpstr>
      <vt:lpstr>What should students be doing?</vt:lpstr>
      <vt:lpstr>Interviews</vt:lpstr>
      <vt:lpstr>Thank you for listening.</vt:lpstr>
    </vt:vector>
  </TitlesOfParts>
  <Company>Torch Academy Gateway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Information Evening</dc:title>
  <dc:creator>Sarah Graham</dc:creator>
  <cp:lastModifiedBy>Sarah Graham</cp:lastModifiedBy>
  <cp:revision>15</cp:revision>
  <dcterms:created xsi:type="dcterms:W3CDTF">2015-09-13T19:46:53Z</dcterms:created>
  <dcterms:modified xsi:type="dcterms:W3CDTF">2015-09-14T13:29:44Z</dcterms:modified>
</cp:coreProperties>
</file>